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579" r:id="rId3"/>
    <p:sldId id="256" r:id="rId4"/>
    <p:sldId id="264" r:id="rId5"/>
    <p:sldId id="581" r:id="rId6"/>
    <p:sldId id="583" r:id="rId7"/>
    <p:sldId id="584" r:id="rId8"/>
    <p:sldId id="407" r:id="rId10"/>
    <p:sldId id="404" r:id="rId11"/>
    <p:sldId id="585" r:id="rId12"/>
    <p:sldId id="409" r:id="rId13"/>
    <p:sldId id="588" r:id="rId14"/>
    <p:sldId id="501" r:id="rId15"/>
    <p:sldId id="541" r:id="rId16"/>
    <p:sldId id="615" r:id="rId17"/>
    <p:sldId id="614" r:id="rId18"/>
    <p:sldId id="545" r:id="rId19"/>
    <p:sldId id="502" r:id="rId20"/>
    <p:sldId id="611" r:id="rId21"/>
    <p:sldId id="405" r:id="rId22"/>
    <p:sldId id="411" r:id="rId23"/>
    <p:sldId id="412" r:id="rId24"/>
    <p:sldId id="413" r:id="rId25"/>
    <p:sldId id="613" r:id="rId26"/>
    <p:sldId id="552" r:id="rId27"/>
    <p:sldId id="553" r:id="rId28"/>
    <p:sldId id="401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3374F7"/>
    <a:srgbClr val="430AB6"/>
    <a:srgbClr val="009900"/>
    <a:srgbClr val="FF0000"/>
    <a:srgbClr val="FF66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5304" autoAdjust="0"/>
  </p:normalViewPr>
  <p:slideViewPr>
    <p:cSldViewPr>
      <p:cViewPr>
        <p:scale>
          <a:sx n="71" d="100"/>
          <a:sy n="71" d="100"/>
        </p:scale>
        <p:origin x="-1134" y="-180"/>
      </p:cViewPr>
      <p:guideLst>
        <p:guide orient="horz" pos="207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78"/>
      </p:cViewPr>
      <p:guideLst>
        <p:guide orient="horz" pos="2771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C3F74-9A68-4802-B69C-E051DB06B5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3F11C-C92C-4609-995F-F902C1912B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公司自成立以来，以信息技术为控制和管理手段，专注于基础应用软件、信息安全保密产品的研究与开发，八年来我们以“基础应用软件、安全产品”为核心，形成了针对政府、军工、新闻媒体、人防、企业等不同行业、不同规模、不同定位的产品和针对性解决方案。拥有几百家的党政机关、企事业单位、科研院所、教育、企业等成功案例。因此也被业界评为“江苏信息安全的领导品牌”</a:t>
            </a:r>
            <a:endParaRPr lang="en-US" altLang="zh-CN" b="1" dirty="0" smtClean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3F11C-C92C-4609-995F-F902C1912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公司自成立以来，以信息技术为控制和管理手段，专注于基础应用软件、信息安全保密产品的研究与开发，八年来我们以“基础应用软件、安全产品”为核心，形成了针对政府、军工、新闻媒体、人防、企业等不同行业、不同规模、不同定位的产品和针对性解决方案。拥有几百家的党政机关、企事业单位、科研院所、教育、企业等成功案例。因此也被业界评为“江苏信息安全的领导品牌”</a:t>
            </a:r>
            <a:endParaRPr lang="en-US" altLang="zh-CN" b="1" dirty="0" smtClean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3F11C-C92C-4609-995F-F902C1912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28" y="0"/>
            <a:ext cx="9115544" cy="6858000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28" y="0"/>
            <a:ext cx="9115544" cy="6858000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图片 2" descr="图片1.jpg"/>
            <p:cNvPicPr>
              <a:picLocks noChangeAspect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4" descr="aa3e092442a7d93390bc364fad4bd11373f00107.jpg"/>
            <p:cNvPicPr>
              <a:picLocks noChangeAspect="1"/>
            </p:cNvPicPr>
            <p:nvPr userDrawn="1"/>
          </p:nvPicPr>
          <p:blipFill>
            <a:blip r:embed="rId14" cstate="print"/>
            <a:stretch>
              <a:fillRect/>
            </a:stretch>
          </p:blipFill>
          <p:spPr>
            <a:xfrm>
              <a:off x="0" y="3342290"/>
              <a:ext cx="9144000" cy="351571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 userDrawn="1"/>
        </p:nvSpPr>
        <p:spPr>
          <a:xfrm>
            <a:off x="0" y="1772816"/>
            <a:ext cx="9144000" cy="15716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16.png"/><Relationship Id="rId5" Type="http://schemas.openxmlformats.org/officeDocument/2006/relationships/image" Target="../media/image21.emf"/><Relationship Id="rId4" Type="http://schemas.openxmlformats.org/officeDocument/2006/relationships/image" Target="../media/image20.png"/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967230" y="2477770"/>
            <a:ext cx="5694680" cy="914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信息安全等级保护</a:t>
            </a:r>
            <a:endParaRPr lang="zh-CN" altLang="en-US" sz="5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99592" y="1340768"/>
            <a:ext cx="7215238" cy="4437090"/>
            <a:chOff x="899592" y="1340768"/>
            <a:chExt cx="7215238" cy="4437090"/>
          </a:xfrm>
        </p:grpSpPr>
        <p:pic>
          <p:nvPicPr>
            <p:cNvPr id="10" name="Picture 5" descr="C:\Documents and Settings\鱼不愚\桌面\biz_icon_01.pn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99592" y="1340768"/>
              <a:ext cx="7215238" cy="4437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049447" y="2415533"/>
              <a:ext cx="4673600" cy="1432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等级保护基本要求</a:t>
              </a:r>
              <a:endPara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214546" y="285728"/>
            <a:ext cx="4000500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</a:rPr>
              <a:t>目 录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301750" y="3267075"/>
            <a:ext cx="333375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物理安全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032000" y="2330450"/>
            <a:ext cx="2017395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p>
            <a:pPr lvl="0" eaLnBrk="1" fontAlgn="base" hangingPunct="1"/>
            <a:r>
              <a:rPr lang="zh-CN" altLang="en-US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技术要求（</a:t>
            </a:r>
            <a:r>
              <a:rPr lang="en-US" altLang="zh-CN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136</a:t>
            </a:r>
            <a:r>
              <a:rPr lang="zh-CN" altLang="en-US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项）</a:t>
            </a:r>
            <a:endParaRPr lang="en-US" altLang="zh-CN" b="0" strike="noStrike" noProof="1" dirty="0">
              <a:solidFill>
                <a:srgbClr val="000000"/>
              </a:solidFill>
              <a:latin typeface="Arial" panose="020B0604020202020204" pitchFamily="34" charset="0"/>
              <a:ea typeface="黑体" panose="02010600030101010101" pitchFamily="2" charset="-122"/>
              <a:cs typeface="+mn-ea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887720" y="2330450"/>
            <a:ext cx="1994535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p>
            <a:pPr lvl="0" eaLnBrk="1" fontAlgn="base" hangingPunct="1"/>
            <a:r>
              <a:rPr lang="zh-CN" altLang="en-US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管理要求（</a:t>
            </a:r>
            <a:r>
              <a:rPr lang="en-US" altLang="zh-CN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154</a:t>
            </a:r>
            <a:r>
              <a:rPr lang="zh-CN" altLang="en-US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项）</a:t>
            </a:r>
            <a:endParaRPr lang="zh-CN" altLang="en-US" b="0" strike="noStrike" noProof="1" dirty="0">
              <a:solidFill>
                <a:srgbClr val="000000"/>
              </a:solidFill>
              <a:latin typeface="Arial" panose="020B0604020202020204" pitchFamily="34" charset="0"/>
              <a:ea typeface="黑体" panose="02010600030101010101" pitchFamily="2" charset="-122"/>
              <a:cs typeface="+mn-ea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694112" y="1471612"/>
            <a:ext cx="1928813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p>
            <a:pPr lvl="0" eaLnBrk="1" fontAlgn="base" hangingPunct="1"/>
            <a:r>
              <a:rPr lang="zh-CN" altLang="en-US" b="0" strike="noStrike" noProof="1" dirty="0">
                <a:solidFill>
                  <a:srgbClr val="000000"/>
                </a:solidFill>
                <a:latin typeface="Arial" panose="020B0604020202020204" pitchFamily="34" charset="0"/>
                <a:ea typeface="黑体" panose="02010600030101010101" pitchFamily="2" charset="-122"/>
                <a:cs typeface="+mn-ea"/>
              </a:rPr>
              <a:t>基本要求</a:t>
            </a:r>
            <a:endParaRPr lang="zh-CN" altLang="en-US" b="0" strike="noStrike" noProof="1" dirty="0">
              <a:solidFill>
                <a:srgbClr val="000000"/>
              </a:solidFill>
              <a:latin typeface="Arial" panose="020B0604020202020204" pitchFamily="34" charset="0"/>
              <a:ea typeface="黑体" panose="02010600030101010101" pitchFamily="2" charset="-122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900237" y="3267075"/>
            <a:ext cx="331788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网络安全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497137" y="3267075"/>
            <a:ext cx="333375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主机安全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3095625" y="3267075"/>
            <a:ext cx="331787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应用安全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3716337" y="3267075"/>
            <a:ext cx="333375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数据安全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157787" y="3267075"/>
            <a:ext cx="331788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安全管理机构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5754687" y="3267075"/>
            <a:ext cx="333375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安全管理制度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6353175" y="3267075"/>
            <a:ext cx="331787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人员安全管理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6951662" y="3267075"/>
            <a:ext cx="331788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系统建设管理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7548562" y="3267075"/>
            <a:ext cx="333375" cy="22320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eaVert" wrap="none"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+mn-cs"/>
              </a:rPr>
              <a:t>系统运维管理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+mn-cs"/>
            </a:endParaRPr>
          </a:p>
        </p:txBody>
      </p:sp>
      <p:cxnSp>
        <p:nvCxnSpPr>
          <p:cNvPr id="39951" name="AutoShape 18"/>
          <p:cNvCxnSpPr/>
          <p:nvPr/>
        </p:nvCxnSpPr>
        <p:spPr>
          <a:xfrm flipH="1">
            <a:off x="2663825" y="1830388"/>
            <a:ext cx="1995488" cy="500062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2" name="AutoShape 19"/>
          <p:cNvCxnSpPr/>
          <p:nvPr/>
        </p:nvCxnSpPr>
        <p:spPr>
          <a:xfrm>
            <a:off x="4659313" y="1830388"/>
            <a:ext cx="1860550" cy="500062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3" name="AutoShape 20"/>
          <p:cNvCxnSpPr/>
          <p:nvPr/>
        </p:nvCxnSpPr>
        <p:spPr>
          <a:xfrm flipH="1">
            <a:off x="1468438" y="2689225"/>
            <a:ext cx="1195387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4" name="AutoShape 21"/>
          <p:cNvCxnSpPr/>
          <p:nvPr/>
        </p:nvCxnSpPr>
        <p:spPr>
          <a:xfrm flipH="1">
            <a:off x="2066925" y="2689225"/>
            <a:ext cx="596900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5" name="AutoShape 22"/>
          <p:cNvCxnSpPr/>
          <p:nvPr/>
        </p:nvCxnSpPr>
        <p:spPr>
          <a:xfrm>
            <a:off x="2663825" y="2689225"/>
            <a:ext cx="0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6" name="AutoShape 23"/>
          <p:cNvCxnSpPr/>
          <p:nvPr/>
        </p:nvCxnSpPr>
        <p:spPr>
          <a:xfrm>
            <a:off x="2663825" y="2689225"/>
            <a:ext cx="598488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7" name="AutoShape 24"/>
          <p:cNvCxnSpPr/>
          <p:nvPr/>
        </p:nvCxnSpPr>
        <p:spPr>
          <a:xfrm>
            <a:off x="2663825" y="2689225"/>
            <a:ext cx="1219200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8" name="AutoShape 25"/>
          <p:cNvCxnSpPr/>
          <p:nvPr/>
        </p:nvCxnSpPr>
        <p:spPr>
          <a:xfrm flipH="1">
            <a:off x="5324475" y="2689225"/>
            <a:ext cx="1195388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59" name="AutoShape 26"/>
          <p:cNvCxnSpPr/>
          <p:nvPr/>
        </p:nvCxnSpPr>
        <p:spPr>
          <a:xfrm flipH="1">
            <a:off x="5921375" y="2689225"/>
            <a:ext cx="598488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60" name="AutoShape 27"/>
          <p:cNvCxnSpPr/>
          <p:nvPr/>
        </p:nvCxnSpPr>
        <p:spPr>
          <a:xfrm>
            <a:off x="6519863" y="2689225"/>
            <a:ext cx="0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61" name="AutoShape 28"/>
          <p:cNvCxnSpPr/>
          <p:nvPr/>
        </p:nvCxnSpPr>
        <p:spPr>
          <a:xfrm>
            <a:off x="6519863" y="2689225"/>
            <a:ext cx="598487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962" name="AutoShape 29"/>
          <p:cNvCxnSpPr/>
          <p:nvPr/>
        </p:nvCxnSpPr>
        <p:spPr>
          <a:xfrm>
            <a:off x="6519863" y="2689225"/>
            <a:ext cx="1195387" cy="577850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131091"/>
          <p:cNvSpPr/>
          <p:nvPr/>
        </p:nvSpPr>
        <p:spPr>
          <a:xfrm>
            <a:off x="660400" y="1554163"/>
            <a:ext cx="7843838" cy="3590925"/>
          </a:xfrm>
          <a:prstGeom prst="rect">
            <a:avLst/>
          </a:prstGeom>
          <a:solidFill>
            <a:srgbClr val="FFFF66"/>
          </a:solidFill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1988" name="矩形 131077"/>
          <p:cNvSpPr/>
          <p:nvPr/>
        </p:nvSpPr>
        <p:spPr>
          <a:xfrm>
            <a:off x="1012825" y="3759200"/>
            <a:ext cx="2111375" cy="309563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防静电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89" name="矩形 131078"/>
          <p:cNvSpPr/>
          <p:nvPr/>
        </p:nvSpPr>
        <p:spPr>
          <a:xfrm>
            <a:off x="1027113" y="3128963"/>
            <a:ext cx="2122487" cy="331787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机房位置选择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0" name="矩形 131079"/>
          <p:cNvSpPr/>
          <p:nvPr/>
        </p:nvSpPr>
        <p:spPr>
          <a:xfrm>
            <a:off x="1017588" y="4348163"/>
            <a:ext cx="2101850" cy="331787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温湿度控制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2" name="矩形 131082"/>
          <p:cNvSpPr/>
          <p:nvPr/>
        </p:nvSpPr>
        <p:spPr>
          <a:xfrm>
            <a:off x="3600450" y="3724275"/>
            <a:ext cx="2244725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物理访问控制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3" name="矩形 131083"/>
          <p:cNvSpPr/>
          <p:nvPr/>
        </p:nvSpPr>
        <p:spPr>
          <a:xfrm>
            <a:off x="3584893" y="3128963"/>
            <a:ext cx="2255837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防火防雷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4" name="矩形 131084"/>
          <p:cNvSpPr/>
          <p:nvPr/>
        </p:nvSpPr>
        <p:spPr>
          <a:xfrm>
            <a:off x="3597275" y="4335463"/>
            <a:ext cx="2243138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电力供应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6" name="矩形 131087"/>
          <p:cNvSpPr/>
          <p:nvPr/>
        </p:nvSpPr>
        <p:spPr>
          <a:xfrm>
            <a:off x="6291263" y="3729038"/>
            <a:ext cx="1968500" cy="320675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防盗窃防破坏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7" name="矩形 131088"/>
          <p:cNvSpPr/>
          <p:nvPr/>
        </p:nvSpPr>
        <p:spPr>
          <a:xfrm>
            <a:off x="6294438" y="3109913"/>
            <a:ext cx="1968500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防水防潮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8" name="矩形 131089"/>
          <p:cNvSpPr/>
          <p:nvPr/>
        </p:nvSpPr>
        <p:spPr>
          <a:xfrm>
            <a:off x="6286500" y="4340225"/>
            <a:ext cx="1968500" cy="3302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电磁防护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9" name="文本框 131092"/>
          <p:cNvSpPr txBox="1"/>
          <p:nvPr/>
        </p:nvSpPr>
        <p:spPr>
          <a:xfrm>
            <a:off x="3662363" y="1716088"/>
            <a:ext cx="2044700" cy="519112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sz="2800" dirty="0">
                <a:solidFill>
                  <a:srgbClr val="FF33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物理安全</a:t>
            </a:r>
            <a:endParaRPr lang="zh-CN" altLang="en-US" sz="2800" dirty="0">
              <a:solidFill>
                <a:srgbClr val="FF33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2595" y="383540"/>
            <a:ext cx="2617470" cy="497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just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技术建设</a:t>
            </a:r>
            <a:endParaRPr lang="zh-CN" altLang="en-US" sz="2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53" name="AutoShape 25"/>
          <p:cNvSpPr/>
          <p:nvPr/>
        </p:nvSpPr>
        <p:spPr>
          <a:xfrm flipV="1">
            <a:off x="2952750" y="976313"/>
            <a:ext cx="3262313" cy="1203325"/>
          </a:xfrm>
          <a:custGeom>
            <a:avLst/>
            <a:gdLst/>
            <a:ahLst/>
            <a:cxnLst>
              <a:cxn ang="0">
                <a:pos x="489575497" y="33122954"/>
              </a:cxn>
              <a:cxn ang="0">
                <a:pos x="279757504" y="66245908"/>
              </a:cxn>
              <a:cxn ang="0">
                <a:pos x="69939376" y="33122954"/>
              </a:cxn>
              <a:cxn ang="0">
                <a:pos x="279757504" y="0"/>
              </a:cxn>
            </a:cxnLst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5552" name="AutoShape 24"/>
          <p:cNvSpPr/>
          <p:nvPr/>
        </p:nvSpPr>
        <p:spPr>
          <a:xfrm flipV="1">
            <a:off x="1831975" y="2211388"/>
            <a:ext cx="5516563" cy="1695450"/>
          </a:xfrm>
          <a:custGeom>
            <a:avLst/>
            <a:gdLst/>
            <a:ahLst/>
            <a:cxnLst>
              <a:cxn ang="0">
                <a:pos x="1379556546" y="74306226"/>
              </a:cxn>
              <a:cxn ang="0">
                <a:pos x="765357536" y="148612369"/>
              </a:cxn>
              <a:cxn ang="0">
                <a:pos x="151158080" y="74306226"/>
              </a:cxn>
              <a:cxn ang="0">
                <a:pos x="765357536" y="0"/>
              </a:cxn>
            </a:cxnLst>
            <a:pathLst>
              <a:path w="21600" h="21600">
                <a:moveTo>
                  <a:pt x="0" y="0"/>
                </a:moveTo>
                <a:lnTo>
                  <a:pt x="4266" y="21600"/>
                </a:lnTo>
                <a:lnTo>
                  <a:pt x="1733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5551" name="AutoShape 23"/>
          <p:cNvSpPr/>
          <p:nvPr/>
        </p:nvSpPr>
        <p:spPr>
          <a:xfrm flipV="1">
            <a:off x="222250" y="3932238"/>
            <a:ext cx="8629650" cy="24177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86309" y="2473726"/>
              </a:cxn>
              <a:cxn ang="0">
                <a:pos x="7077869" y="2488755"/>
              </a:cxn>
              <a:cxn ang="0">
                <a:pos x="7138988" y="2430969"/>
              </a:cxn>
              <a:cxn ang="0">
                <a:pos x="7138988" y="2416639"/>
              </a:cxn>
              <a:cxn ang="0">
                <a:pos x="8572500" y="0"/>
              </a:cxn>
              <a:cxn ang="0">
                <a:pos x="0" y="0"/>
              </a:cxn>
            </a:cxnLst>
            <a:pathLst>
              <a:path w="21600" h="21362">
                <a:moveTo>
                  <a:pt x="0" y="0"/>
                </a:moveTo>
                <a:lnTo>
                  <a:pt x="3997" y="21233"/>
                </a:lnTo>
                <a:lnTo>
                  <a:pt x="17834" y="21362"/>
                </a:lnTo>
                <a:cubicBezTo>
                  <a:pt x="17885" y="21197"/>
                  <a:pt x="17937" y="21031"/>
                  <a:pt x="17988" y="20866"/>
                </a:cubicBezTo>
                <a:cubicBezTo>
                  <a:pt x="17988" y="20825"/>
                  <a:pt x="18474" y="20906"/>
                  <a:pt x="17988" y="2074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29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3013" name="Text Box 10"/>
          <p:cNvSpPr txBox="1"/>
          <p:nvPr/>
        </p:nvSpPr>
        <p:spPr>
          <a:xfrm>
            <a:off x="2127250" y="3875088"/>
            <a:ext cx="2724150" cy="2478087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zh-CN" altLang="en-US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网络安全</a:t>
            </a:r>
            <a:endParaRPr lang="zh-CN" altLang="en-US" dirty="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1.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网络结构安全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2.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网络访问控制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3.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网络安全审计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4.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边界完整性检查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5.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网络入侵防范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6.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恶意代码防护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7.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网络防护设备 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5" name="Text Box 19"/>
          <p:cNvSpPr txBox="1"/>
          <p:nvPr/>
        </p:nvSpPr>
        <p:spPr>
          <a:xfrm>
            <a:off x="5078413" y="3913188"/>
            <a:ext cx="3092450" cy="228917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主机安全</a:t>
            </a:r>
            <a:endParaRPr lang="zh-CN" altLang="en-US" dirty="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身份鉴别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强制访问控制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系统安全审计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4.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剩余信息保护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5.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入侵防范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6.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恶意代码防范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7.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资源控制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6" name="Text Box 20"/>
          <p:cNvSpPr txBox="1"/>
          <p:nvPr/>
        </p:nvSpPr>
        <p:spPr>
          <a:xfrm>
            <a:off x="1450975" y="2206625"/>
            <a:ext cx="3875088" cy="14652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                       </a:t>
            </a:r>
            <a:r>
              <a:rPr lang="zh-CN" altLang="en-US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应用安全</a:t>
            </a:r>
            <a:endParaRPr lang="zh-CN" altLang="en-US" dirty="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</a:t>
            </a: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身份认证    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  2.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安全审计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3.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剩余信息保护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4.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通信完整性和机密性保护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7" name="Text Box 21"/>
          <p:cNvSpPr txBox="1"/>
          <p:nvPr/>
        </p:nvSpPr>
        <p:spPr>
          <a:xfrm>
            <a:off x="3608388" y="1022668"/>
            <a:ext cx="2533650" cy="118872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数据安全</a:t>
            </a:r>
            <a:endParaRPr lang="en-US" altLang="zh-CN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数据机密性保护    </a:t>
            </a:r>
            <a:endParaRPr lang="en-US" altLang="zh-CN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数据完整性保护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3.备份与恢复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8" name="Rectangle 22"/>
          <p:cNvSpPr/>
          <p:nvPr/>
        </p:nvSpPr>
        <p:spPr>
          <a:xfrm>
            <a:off x="4141788" y="2471738"/>
            <a:ext cx="3324225" cy="119062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5.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控制软件容错；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6.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严格的访问；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  7.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自动保护功能；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      8. 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资源控制；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3" grpId="0" bldLvl="0" animBg="1"/>
      <p:bldP spid="65552" grpId="0" bldLvl="0" animBg="1"/>
      <p:bldP spid="65551" grpId="0" bldLvl="0" animBg="1"/>
      <p:bldP spid="86035" grpId="0"/>
      <p:bldP spid="86036" grpId="0"/>
      <p:bldP spid="86037" grpId="0"/>
      <p:bldP spid="860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131091"/>
          <p:cNvSpPr/>
          <p:nvPr/>
        </p:nvSpPr>
        <p:spPr>
          <a:xfrm>
            <a:off x="660400" y="1554163"/>
            <a:ext cx="7843838" cy="3590925"/>
          </a:xfrm>
          <a:prstGeom prst="rect">
            <a:avLst/>
          </a:prstGeom>
          <a:solidFill>
            <a:srgbClr val="FFFF66"/>
          </a:solidFill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1988" name="矩形 131077"/>
          <p:cNvSpPr/>
          <p:nvPr/>
        </p:nvSpPr>
        <p:spPr>
          <a:xfrm>
            <a:off x="1012825" y="3759200"/>
            <a:ext cx="2111375" cy="309563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设备管理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89" name="矩形 131078"/>
          <p:cNvSpPr/>
          <p:nvPr/>
        </p:nvSpPr>
        <p:spPr>
          <a:xfrm>
            <a:off x="1027113" y="3128963"/>
            <a:ext cx="2122487" cy="331787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环境管理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0" name="矩形 131079"/>
          <p:cNvSpPr/>
          <p:nvPr/>
        </p:nvSpPr>
        <p:spPr>
          <a:xfrm>
            <a:off x="1017588" y="4348163"/>
            <a:ext cx="2101850" cy="331787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网络安全管理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2" name="矩形 131082"/>
          <p:cNvSpPr/>
          <p:nvPr/>
        </p:nvSpPr>
        <p:spPr>
          <a:xfrm>
            <a:off x="3600450" y="3724275"/>
            <a:ext cx="2244725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监控管理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3" name="矩形 131083"/>
          <p:cNvSpPr/>
          <p:nvPr/>
        </p:nvSpPr>
        <p:spPr>
          <a:xfrm>
            <a:off x="3584893" y="3128963"/>
            <a:ext cx="2255837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资产管理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4" name="矩形 131084"/>
          <p:cNvSpPr/>
          <p:nvPr/>
        </p:nvSpPr>
        <p:spPr>
          <a:xfrm>
            <a:off x="3597275" y="4335463"/>
            <a:ext cx="2243138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应急响应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6" name="矩形 131087"/>
          <p:cNvSpPr/>
          <p:nvPr/>
        </p:nvSpPr>
        <p:spPr>
          <a:xfrm>
            <a:off x="6291263" y="3729038"/>
            <a:ext cx="1968500" cy="320675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安全管理中心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7" name="矩形 131088"/>
          <p:cNvSpPr/>
          <p:nvPr/>
        </p:nvSpPr>
        <p:spPr>
          <a:xfrm>
            <a:off x="6294438" y="3109913"/>
            <a:ext cx="1968500" cy="3429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介质管理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8" name="矩形 131089"/>
          <p:cNvSpPr/>
          <p:nvPr/>
        </p:nvSpPr>
        <p:spPr>
          <a:xfrm>
            <a:off x="6286500" y="4340225"/>
            <a:ext cx="1968500" cy="330200"/>
          </a:xfrm>
          <a:prstGeom prst="rect">
            <a:avLst/>
          </a:prstGeom>
          <a:solidFill>
            <a:srgbClr val="3366FF">
              <a:alpha val="71001"/>
            </a:srgbClr>
          </a:solidFill>
          <a:ln w="9525"/>
          <a:scene3d>
            <a:camera prst="legacyObliqueBottom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anchor="ctr" anchorCtr="1">
            <a:flatTx/>
          </a:bodyPr>
          <a:p>
            <a:pPr lvl="0" indent="0" algn="ctr" eaLnBrk="0" hangingPunct="0">
              <a:spcBef>
                <a:spcPct val="3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事件处置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1999" name="文本框 131092"/>
          <p:cNvSpPr txBox="1"/>
          <p:nvPr/>
        </p:nvSpPr>
        <p:spPr>
          <a:xfrm>
            <a:off x="3408680" y="1716405"/>
            <a:ext cx="2520315" cy="518160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wrap="square"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sz="2800" dirty="0">
                <a:solidFill>
                  <a:srgbClr val="FF33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系统运维管理</a:t>
            </a:r>
            <a:endParaRPr lang="zh-CN" altLang="en-US" sz="2800" dirty="0">
              <a:solidFill>
                <a:srgbClr val="FF33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7845" y="362585"/>
            <a:ext cx="2522220" cy="497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just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管理建设</a:t>
            </a:r>
            <a:endParaRPr lang="zh-CN" altLang="en-US" sz="2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53" name="AutoShape 25"/>
          <p:cNvSpPr/>
          <p:nvPr/>
        </p:nvSpPr>
        <p:spPr>
          <a:xfrm flipV="1">
            <a:off x="2952750" y="976313"/>
            <a:ext cx="3262313" cy="1203325"/>
          </a:xfrm>
          <a:custGeom>
            <a:avLst/>
            <a:gdLst/>
            <a:ahLst/>
            <a:cxnLst>
              <a:cxn ang="0">
                <a:pos x="489575497" y="33122954"/>
              </a:cxn>
              <a:cxn ang="0">
                <a:pos x="279757504" y="66245908"/>
              </a:cxn>
              <a:cxn ang="0">
                <a:pos x="69939376" y="33122954"/>
              </a:cxn>
              <a:cxn ang="0">
                <a:pos x="279757504" y="0"/>
              </a:cxn>
            </a:cxnLst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5552" name="AutoShape 24"/>
          <p:cNvSpPr/>
          <p:nvPr/>
        </p:nvSpPr>
        <p:spPr>
          <a:xfrm flipV="1">
            <a:off x="1831975" y="2211388"/>
            <a:ext cx="5516563" cy="1695450"/>
          </a:xfrm>
          <a:custGeom>
            <a:avLst/>
            <a:gdLst/>
            <a:ahLst/>
            <a:cxnLst>
              <a:cxn ang="0">
                <a:pos x="1379556546" y="74306226"/>
              </a:cxn>
              <a:cxn ang="0">
                <a:pos x="765357536" y="148612369"/>
              </a:cxn>
              <a:cxn ang="0">
                <a:pos x="151158080" y="74306226"/>
              </a:cxn>
              <a:cxn ang="0">
                <a:pos x="765357536" y="0"/>
              </a:cxn>
            </a:cxnLst>
            <a:pathLst>
              <a:path w="21600" h="21600">
                <a:moveTo>
                  <a:pt x="0" y="0"/>
                </a:moveTo>
                <a:lnTo>
                  <a:pt x="4266" y="21600"/>
                </a:lnTo>
                <a:lnTo>
                  <a:pt x="1733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5551" name="AutoShape 23"/>
          <p:cNvSpPr/>
          <p:nvPr/>
        </p:nvSpPr>
        <p:spPr>
          <a:xfrm flipV="1">
            <a:off x="222250" y="3932238"/>
            <a:ext cx="8629650" cy="24177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86309" y="2473726"/>
              </a:cxn>
              <a:cxn ang="0">
                <a:pos x="7077869" y="2488755"/>
              </a:cxn>
              <a:cxn ang="0">
                <a:pos x="7138988" y="2430969"/>
              </a:cxn>
              <a:cxn ang="0">
                <a:pos x="7138988" y="2416639"/>
              </a:cxn>
              <a:cxn ang="0">
                <a:pos x="8572500" y="0"/>
              </a:cxn>
              <a:cxn ang="0">
                <a:pos x="0" y="0"/>
              </a:cxn>
            </a:cxnLst>
            <a:pathLst>
              <a:path w="21600" h="21362">
                <a:moveTo>
                  <a:pt x="0" y="0"/>
                </a:moveTo>
                <a:lnTo>
                  <a:pt x="3997" y="21233"/>
                </a:lnTo>
                <a:lnTo>
                  <a:pt x="17834" y="21362"/>
                </a:lnTo>
                <a:cubicBezTo>
                  <a:pt x="17885" y="21197"/>
                  <a:pt x="17937" y="21031"/>
                  <a:pt x="17988" y="20866"/>
                </a:cubicBezTo>
                <a:cubicBezTo>
                  <a:pt x="17988" y="20825"/>
                  <a:pt x="18474" y="20906"/>
                  <a:pt x="17988" y="20743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C29">
              <a:alpha val="50195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3013" name="Text Box 10"/>
          <p:cNvSpPr txBox="1"/>
          <p:nvPr/>
        </p:nvSpPr>
        <p:spPr>
          <a:xfrm>
            <a:off x="2127250" y="3875088"/>
            <a:ext cx="2724150" cy="247713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zh-CN" altLang="en-US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系统建设管理</a:t>
            </a:r>
            <a:endParaRPr lang="zh-CN" altLang="en-US" dirty="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1.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定级备案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2.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安全方案设计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3.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产品采购使用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4.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自行软件开发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5.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工程实施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6.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测试验收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indent="0" algn="just">
              <a:spcBef>
                <a:spcPct val="10000"/>
              </a:spcBef>
            </a:pP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7.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安全服务选择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5" name="Text Box 19"/>
          <p:cNvSpPr txBox="1"/>
          <p:nvPr/>
        </p:nvSpPr>
        <p:spPr>
          <a:xfrm>
            <a:off x="5067618" y="3906838"/>
            <a:ext cx="3092450" cy="201168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solidFill>
                  <a:srgbClr val="FF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人员安全管理</a:t>
            </a:r>
            <a:endParaRPr lang="zh-CN" altLang="en-US" dirty="0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人员录用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人员离岗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>
              <a:buAutoNum type="arabicPeriod"/>
            </a:pP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人员考核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4.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教育和培训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5.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人员访问管理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l"/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6" name="Text Box 20"/>
          <p:cNvSpPr txBox="1"/>
          <p:nvPr/>
        </p:nvSpPr>
        <p:spPr>
          <a:xfrm>
            <a:off x="1551940" y="2364740"/>
            <a:ext cx="3875088" cy="118872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                    </a:t>
            </a:r>
            <a:r>
              <a:rPr lang="zh-CN" altLang="en-US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安全管理制度</a:t>
            </a:r>
            <a:endParaRPr lang="zh-CN" altLang="en-US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    </a:t>
            </a: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管理制度</a:t>
            </a:r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    2.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制定和发布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800100" lvl="1" indent="-342900" algn="l" eaLnBrk="1" hangingPunct="1"/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      3. </a:t>
            </a:r>
            <a:r>
              <a:rPr lang="zh-CN" altLang="en-US">
                <a:latin typeface="隶书" panose="02010509060101010101" pitchFamily="49" charset="-122"/>
                <a:ea typeface="隶书" panose="02010509060101010101" pitchFamily="49" charset="-122"/>
              </a:rPr>
              <a:t>评审和修订</a:t>
            </a:r>
            <a:r>
              <a:rPr lang="en-US" altLang="zh-CN"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  <a:endParaRPr lang="zh-CN" altLang="en-US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6037" name="Text Box 21"/>
          <p:cNvSpPr txBox="1"/>
          <p:nvPr/>
        </p:nvSpPr>
        <p:spPr>
          <a:xfrm>
            <a:off x="3304858" y="1029653"/>
            <a:ext cx="2533650" cy="109728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marL="342900" lvl="0" indent="-342900" algn="l"/>
            <a:r>
              <a:rPr lang="zh-CN" altLang="en-US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安全管理机构</a:t>
            </a:r>
            <a:endParaRPr lang="en-US" altLang="zh-CN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342900" lvl="0" indent="-342900" algn="ctr"/>
            <a:r>
              <a:rPr lang="zh-CN" altLang="en-US" sz="1600" dirty="0">
                <a:latin typeface="隶书" panose="02010509060101010101" pitchFamily="49" charset="-122"/>
                <a:ea typeface="隶书" panose="02010509060101010101" pitchFamily="49" charset="-122"/>
              </a:rPr>
              <a:t>岗位设置、人员配备、授权和审批、沟通和合作、审核和检查</a:t>
            </a:r>
            <a:endParaRPr lang="zh-CN" altLang="en-US" sz="16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3" grpId="0" bldLvl="0" animBg="1"/>
      <p:bldP spid="65552" grpId="0" bldLvl="0" animBg="1"/>
      <p:bldP spid="65551" grpId="0" bldLvl="0" animBg="1"/>
      <p:bldP spid="86035" grpId="0"/>
      <p:bldP spid="86036" grpId="0"/>
      <p:bldP spid="860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99592" y="1340768"/>
            <a:ext cx="7215238" cy="4437090"/>
            <a:chOff x="899592" y="1340768"/>
            <a:chExt cx="7215238" cy="4437090"/>
          </a:xfrm>
        </p:grpSpPr>
        <p:pic>
          <p:nvPicPr>
            <p:cNvPr id="10" name="Picture 5" descr="C:\Documents and Settings\鱼不愚\桌面\biz_icon_01.pn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99592" y="1340768"/>
              <a:ext cx="7215238" cy="4437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214547" y="2441568"/>
              <a:ext cx="4777740" cy="701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等级保护的建设流程</a:t>
              </a:r>
              <a:endPara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214546" y="285728"/>
            <a:ext cx="4000500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</a:rPr>
              <a:t>目 录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" name="组合 33"/>
          <p:cNvGrpSpPr/>
          <p:nvPr/>
        </p:nvGrpSpPr>
        <p:grpSpPr>
          <a:xfrm>
            <a:off x="357158" y="214290"/>
            <a:ext cx="1857388" cy="571504"/>
            <a:chOff x="1285852" y="142852"/>
            <a:chExt cx="1857388" cy="571504"/>
          </a:xfrm>
        </p:grpSpPr>
        <p:grpSp>
          <p:nvGrpSpPr>
            <p:cNvPr id="35" name="组合 41"/>
            <p:cNvGrpSpPr/>
            <p:nvPr/>
          </p:nvGrpSpPr>
          <p:grpSpPr bwMode="auto">
            <a:xfrm>
              <a:off x="1285852" y="142852"/>
              <a:ext cx="1857388" cy="571504"/>
              <a:chOff x="1314450" y="1317625"/>
              <a:chExt cx="1568450" cy="373592"/>
            </a:xfrm>
          </p:grpSpPr>
          <p:sp>
            <p:nvSpPr>
              <p:cNvPr id="36" name="AutoShape 48"/>
              <p:cNvSpPr>
                <a:spLocks noChangeArrowheads="1"/>
              </p:cNvSpPr>
              <p:nvPr/>
            </p:nvSpPr>
            <p:spPr bwMode="gray">
              <a:xfrm>
                <a:off x="1314450" y="1317625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37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38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39" name="Text Box 61"/>
            <p:cNvSpPr txBox="1">
              <a:spLocks noChangeArrowheads="1"/>
            </p:cNvSpPr>
            <p:nvPr/>
          </p:nvSpPr>
          <p:spPr bwMode="gray">
            <a:xfrm>
              <a:off x="1285852" y="214290"/>
              <a:ext cx="1714512" cy="48323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建设流程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178" name="组合 225282"/>
          <p:cNvGrpSpPr/>
          <p:nvPr/>
        </p:nvGrpSpPr>
        <p:grpSpPr>
          <a:xfrm>
            <a:off x="673100" y="854075"/>
            <a:ext cx="3314065" cy="1162050"/>
            <a:chOff x="2856" y="1459"/>
            <a:chExt cx="2019" cy="732"/>
          </a:xfrm>
        </p:grpSpPr>
        <p:pic>
          <p:nvPicPr>
            <p:cNvPr id="50179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856" y="1459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80" name="文本框 225284"/>
            <p:cNvSpPr txBox="1"/>
            <p:nvPr/>
          </p:nvSpPr>
          <p:spPr>
            <a:xfrm>
              <a:off x="2945" y="1537"/>
              <a:ext cx="1930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wrap="square"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1.</a:t>
              </a:r>
              <a:r>
                <a:rPr lang="zh-CN" altLang="en-US" sz="2600" dirty="0">
                  <a:solidFill>
                    <a:srgbClr val="0000FF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信息系统定级</a:t>
              </a:r>
              <a:endParaRPr lang="zh-CN" altLang="en-US" sz="2600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25286" name="组合 225285"/>
          <p:cNvGrpSpPr/>
          <p:nvPr/>
        </p:nvGrpSpPr>
        <p:grpSpPr>
          <a:xfrm>
            <a:off x="673100" y="1654175"/>
            <a:ext cx="3151505" cy="1162050"/>
            <a:chOff x="2856" y="1459"/>
            <a:chExt cx="1920" cy="732"/>
          </a:xfrm>
        </p:grpSpPr>
        <p:pic>
          <p:nvPicPr>
            <p:cNvPr id="50182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856" y="1459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83" name="文本框 225287"/>
            <p:cNvSpPr txBox="1"/>
            <p:nvPr/>
          </p:nvSpPr>
          <p:spPr>
            <a:xfrm>
              <a:off x="2945" y="1537"/>
              <a:ext cx="1711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2.</a:t>
              </a:r>
              <a:r>
                <a:rPr lang="zh-CN" altLang="en-US" sz="2600" dirty="0">
                  <a:solidFill>
                    <a:srgbClr val="0000FF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等保建设立项</a:t>
              </a:r>
              <a:endParaRPr lang="zh-CN" altLang="en-US" sz="2600" dirty="0">
                <a:solidFill>
                  <a:srgbClr val="0000FF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25289" name="组合 225288"/>
          <p:cNvGrpSpPr/>
          <p:nvPr/>
        </p:nvGrpSpPr>
        <p:grpSpPr>
          <a:xfrm>
            <a:off x="657860" y="3295015"/>
            <a:ext cx="3314065" cy="1162050"/>
            <a:chOff x="2856" y="1459"/>
            <a:chExt cx="2019" cy="732"/>
          </a:xfrm>
        </p:grpSpPr>
        <p:pic>
          <p:nvPicPr>
            <p:cNvPr id="50185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856" y="1459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86" name="文本框 225290"/>
            <p:cNvSpPr txBox="1"/>
            <p:nvPr/>
          </p:nvSpPr>
          <p:spPr>
            <a:xfrm>
              <a:off x="2945" y="1537"/>
              <a:ext cx="1930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wrap="square"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4.</a:t>
              </a:r>
              <a:r>
                <a:rPr lang="zh-CN" altLang="en-US" sz="2600" dirty="0">
                  <a:solidFill>
                    <a:srgbClr val="0000FF"/>
                  </a:solidFill>
                  <a:latin typeface="Arial" panose="020B0604020202020204" pitchFamily="34" charset="0"/>
                  <a:ea typeface="幼圆" panose="02010509060101010101" pitchFamily="49" charset="-122"/>
                  <a:sym typeface="+mn-ea"/>
                </a:rPr>
                <a:t>安全建设和整改</a:t>
              </a:r>
              <a:endParaRPr lang="zh-CN" altLang="en-US" sz="2000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25295" name="组合 225294"/>
          <p:cNvGrpSpPr/>
          <p:nvPr/>
        </p:nvGrpSpPr>
        <p:grpSpPr>
          <a:xfrm>
            <a:off x="673728" y="4151313"/>
            <a:ext cx="3168650" cy="1162050"/>
            <a:chOff x="2866" y="1844"/>
            <a:chExt cx="1920" cy="732"/>
          </a:xfrm>
        </p:grpSpPr>
        <p:pic>
          <p:nvPicPr>
            <p:cNvPr id="50191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866" y="1844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92" name="文本框 225296"/>
            <p:cNvSpPr txBox="1"/>
            <p:nvPr/>
          </p:nvSpPr>
          <p:spPr>
            <a:xfrm>
              <a:off x="2945" y="1995"/>
              <a:ext cx="1711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5.</a:t>
              </a:r>
              <a:r>
                <a:rPr lang="zh-CN" altLang="en-US" sz="2600" dirty="0">
                  <a:solidFill>
                    <a:srgbClr val="0000FF"/>
                  </a:solidFill>
                  <a:latin typeface="Arial" panose="020B0604020202020204" pitchFamily="34" charset="0"/>
                  <a:ea typeface="幼圆" panose="02010509060101010101" pitchFamily="49" charset="-122"/>
                  <a:sym typeface="+mn-ea"/>
                </a:rPr>
                <a:t>信息安全检查</a:t>
              </a:r>
              <a:endParaRPr lang="zh-CN" altLang="en-US" sz="2600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25298" name="组合 225297"/>
          <p:cNvGrpSpPr/>
          <p:nvPr/>
        </p:nvGrpSpPr>
        <p:grpSpPr>
          <a:xfrm>
            <a:off x="672465" y="5078095"/>
            <a:ext cx="3400425" cy="1162050"/>
            <a:chOff x="2856" y="1459"/>
            <a:chExt cx="2060" cy="732"/>
          </a:xfrm>
        </p:grpSpPr>
        <p:pic>
          <p:nvPicPr>
            <p:cNvPr id="50194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856" y="1459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95" name="文本框 225299"/>
            <p:cNvSpPr txBox="1"/>
            <p:nvPr/>
          </p:nvSpPr>
          <p:spPr>
            <a:xfrm>
              <a:off x="2945" y="1537"/>
              <a:ext cx="1971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wrap="square"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6.</a:t>
              </a:r>
              <a:r>
                <a:rPr lang="zh-CN" altLang="en-US" sz="2400" dirty="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等保整改建设完成</a:t>
              </a:r>
              <a:endParaRPr lang="zh-CN" altLang="en-US" sz="2400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pic>
        <p:nvPicPr>
          <p:cNvPr id="225304" name="图片 225303" descr="small wide blue gradient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13" y="1317625"/>
            <a:ext cx="715962" cy="66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5" name="图片 225304" descr="small wide blue gradient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13" y="3053715"/>
            <a:ext cx="715962" cy="66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6" name="图片 225305" descr="small wide blue gradient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13" y="3906520"/>
            <a:ext cx="715962" cy="66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07" name="图片 225306" descr="small wide blue gradient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13" y="4766945"/>
            <a:ext cx="715962" cy="6683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661597" y="2512378"/>
            <a:ext cx="3640514" cy="1162050"/>
            <a:chOff x="3061" y="1218"/>
            <a:chExt cx="2218" cy="732"/>
          </a:xfrm>
        </p:grpSpPr>
        <p:pic>
          <p:nvPicPr>
            <p:cNvPr id="3" name="矩形 5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061" y="1218"/>
              <a:ext cx="1920" cy="7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文本框 225293"/>
            <p:cNvSpPr txBox="1"/>
            <p:nvPr/>
          </p:nvSpPr>
          <p:spPr>
            <a:xfrm>
              <a:off x="3157" y="1326"/>
              <a:ext cx="2122" cy="30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wrap="square"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en-US" altLang="zh-CN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3.</a:t>
              </a:r>
              <a:r>
                <a:rPr lang="zh-CN" altLang="en-US" sz="2600">
                  <a:solidFill>
                    <a:srgbClr val="0000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风险评估</a:t>
              </a:r>
              <a:endParaRPr lang="zh-CN" altLang="en-US" sz="2600" dirty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" name="图片 4" descr="small wide blue gradient arrow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13" y="2147570"/>
            <a:ext cx="715962" cy="668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" name="组合 33"/>
          <p:cNvGrpSpPr/>
          <p:nvPr/>
        </p:nvGrpSpPr>
        <p:grpSpPr>
          <a:xfrm>
            <a:off x="357158" y="214290"/>
            <a:ext cx="1857388" cy="571504"/>
            <a:chOff x="1285852" y="142852"/>
            <a:chExt cx="1857388" cy="571504"/>
          </a:xfrm>
        </p:grpSpPr>
        <p:grpSp>
          <p:nvGrpSpPr>
            <p:cNvPr id="35" name="组合 41"/>
            <p:cNvGrpSpPr/>
            <p:nvPr/>
          </p:nvGrpSpPr>
          <p:grpSpPr bwMode="auto">
            <a:xfrm>
              <a:off x="1285852" y="142852"/>
              <a:ext cx="1857388" cy="571504"/>
              <a:chOff x="1314450" y="1317625"/>
              <a:chExt cx="1568450" cy="373592"/>
            </a:xfrm>
          </p:grpSpPr>
          <p:sp>
            <p:nvSpPr>
              <p:cNvPr id="36" name="AutoShape 48"/>
              <p:cNvSpPr>
                <a:spLocks noChangeArrowheads="1"/>
              </p:cNvSpPr>
              <p:nvPr/>
            </p:nvSpPr>
            <p:spPr bwMode="gray">
              <a:xfrm>
                <a:off x="1314450" y="1317625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37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38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39" name="Text Box 61"/>
            <p:cNvSpPr txBox="1">
              <a:spLocks noChangeArrowheads="1"/>
            </p:cNvSpPr>
            <p:nvPr/>
          </p:nvSpPr>
          <p:spPr bwMode="gray">
            <a:xfrm>
              <a:off x="1285852" y="214290"/>
              <a:ext cx="1714512" cy="48323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建设模式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0099" name="组合 260098"/>
          <p:cNvGrpSpPr/>
          <p:nvPr/>
        </p:nvGrpSpPr>
        <p:grpSpPr>
          <a:xfrm>
            <a:off x="6391275" y="1101725"/>
            <a:ext cx="2752725" cy="3714750"/>
            <a:chOff x="4026" y="757"/>
            <a:chExt cx="1734" cy="2340"/>
          </a:xfrm>
        </p:grpSpPr>
        <p:grpSp>
          <p:nvGrpSpPr>
            <p:cNvPr id="44035" name="组合 260099"/>
            <p:cNvGrpSpPr/>
            <p:nvPr/>
          </p:nvGrpSpPr>
          <p:grpSpPr>
            <a:xfrm>
              <a:off x="4026" y="757"/>
              <a:ext cx="1399" cy="1399"/>
              <a:chOff x="4001" y="967"/>
              <a:chExt cx="1399" cy="1399"/>
            </a:xfrm>
          </p:grpSpPr>
          <p:pic>
            <p:nvPicPr>
              <p:cNvPr id="44036" name="图片 260100" descr="halo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001" y="967"/>
                <a:ext cx="1399" cy="139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4037" name="图片 260101" descr="Server0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81" y="1106"/>
                <a:ext cx="344" cy="40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4038" name="图片 260102" descr="Computer_DumbTerminal0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00" y="1021"/>
                <a:ext cx="388" cy="40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44039" name="组合 260103"/>
              <p:cNvGrpSpPr/>
              <p:nvPr/>
            </p:nvGrpSpPr>
            <p:grpSpPr>
              <a:xfrm>
                <a:off x="4945" y="1434"/>
                <a:ext cx="429" cy="413"/>
                <a:chOff x="3405" y="2080"/>
                <a:chExt cx="670" cy="645"/>
              </a:xfrm>
            </p:grpSpPr>
            <p:pic>
              <p:nvPicPr>
                <p:cNvPr id="44040" name="图片 260104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05" y="208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41" name="图片 260105" descr="Global0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27" y="2374"/>
                  <a:ext cx="348" cy="35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44042" name="组合 260106"/>
              <p:cNvGrpSpPr/>
              <p:nvPr/>
            </p:nvGrpSpPr>
            <p:grpSpPr>
              <a:xfrm>
                <a:off x="4090" y="1518"/>
                <a:ext cx="386" cy="543"/>
                <a:chOff x="3277" y="2622"/>
                <a:chExt cx="853" cy="1201"/>
              </a:xfrm>
            </p:grpSpPr>
            <p:pic>
              <p:nvPicPr>
                <p:cNvPr id="44043" name="图片 260107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3044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44" name="图片 260108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319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45" name="图片 260109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2622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46" name="图片 260110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2768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44047" name="组合 260111"/>
              <p:cNvGrpSpPr/>
              <p:nvPr/>
            </p:nvGrpSpPr>
            <p:grpSpPr>
              <a:xfrm>
                <a:off x="4525" y="1833"/>
                <a:ext cx="481" cy="370"/>
                <a:chOff x="2150" y="2500"/>
                <a:chExt cx="1426" cy="1098"/>
              </a:xfrm>
            </p:grpSpPr>
            <p:pic>
              <p:nvPicPr>
                <p:cNvPr id="44048" name="图片 260112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13" y="2500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49" name="图片 260113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000" y="2679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50" name="图片 260114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150" y="2776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44051" name="图片 260115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37" y="2955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pic>
            <p:nvPicPr>
              <p:cNvPr id="44052" name="图片 260116" descr="MsSecurityBaseAnalyzer0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31" y="1318"/>
                <a:ext cx="569" cy="557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4053" name="文本框 260117"/>
            <p:cNvSpPr txBox="1"/>
            <p:nvPr/>
          </p:nvSpPr>
          <p:spPr>
            <a:xfrm>
              <a:off x="4172" y="2194"/>
              <a:ext cx="1588" cy="903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l">
                <a:spcBef>
                  <a:spcPct val="50000"/>
                </a:spcBef>
              </a:pPr>
              <a:r>
                <a:rPr lang="zh-CN" altLang="en-US" sz="2200" dirty="0">
                  <a:latin typeface="Arial" panose="020B0604020202020204" pitchFamily="34" charset="0"/>
                  <a:ea typeface="幼圆" panose="02010509060101010101" pitchFamily="49" charset="-122"/>
                </a:rPr>
                <a:t>满足政策要求</a:t>
              </a:r>
              <a:endParaRPr lang="zh-CN" altLang="en-US" sz="22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l">
                <a:spcBef>
                  <a:spcPct val="50000"/>
                </a:spcBef>
              </a:pPr>
              <a:r>
                <a:rPr lang="zh-CN" altLang="en-US" sz="2200" dirty="0">
                  <a:latin typeface="Arial" panose="020B0604020202020204" pitchFamily="34" charset="0"/>
                  <a:ea typeface="幼圆" panose="02010509060101010101" pitchFamily="49" charset="-122"/>
                </a:rPr>
                <a:t>满足标准要求</a:t>
              </a:r>
              <a:endParaRPr lang="zh-CN" altLang="en-US" sz="22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l">
                <a:spcBef>
                  <a:spcPct val="50000"/>
                </a:spcBef>
              </a:pPr>
              <a:r>
                <a:rPr lang="zh-CN" altLang="en-US" sz="2200" dirty="0">
                  <a:latin typeface="Arial" panose="020B0604020202020204" pitchFamily="34" charset="0"/>
                  <a:ea typeface="幼圆" panose="02010509060101010101" pitchFamily="49" charset="-122"/>
                </a:rPr>
                <a:t>满足用户自身要求</a:t>
              </a:r>
              <a:endParaRPr lang="zh-CN" altLang="en-US" sz="22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60119" name="组合 260118"/>
          <p:cNvGrpSpPr/>
          <p:nvPr/>
        </p:nvGrpSpPr>
        <p:grpSpPr>
          <a:xfrm>
            <a:off x="588963" y="1050925"/>
            <a:ext cx="1816100" cy="2087563"/>
            <a:chOff x="2054" y="2764"/>
            <a:chExt cx="1144" cy="1315"/>
          </a:xfrm>
        </p:grpSpPr>
        <p:grpSp>
          <p:nvGrpSpPr>
            <p:cNvPr id="44055" name="组合 260119"/>
            <p:cNvGrpSpPr/>
            <p:nvPr/>
          </p:nvGrpSpPr>
          <p:grpSpPr>
            <a:xfrm>
              <a:off x="2144" y="2764"/>
              <a:ext cx="584" cy="961"/>
              <a:chOff x="2211" y="1955"/>
              <a:chExt cx="584" cy="961"/>
            </a:xfrm>
          </p:grpSpPr>
          <p:pic>
            <p:nvPicPr>
              <p:cNvPr id="44056" name="图片 260120" descr="Software-Update-Services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-313728">
                <a:off x="2280" y="1955"/>
                <a:ext cx="515" cy="48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4057" name="图片 260121" descr="UserWithDesktopComputer0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11" y="2331"/>
                <a:ext cx="503" cy="58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44058" name="图片 260122" descr="Computer_DesktopComputer0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638" y="3012"/>
              <a:ext cx="372" cy="4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4059" name="图片 260123" descr="Server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24" y="3413"/>
              <a:ext cx="410" cy="4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4060" name="图片 260124" descr="Binary Code"/>
            <p:cNvPicPr preferRelativeResize="0"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17" y="3291"/>
              <a:ext cx="264" cy="40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1" name="文本框 260125"/>
            <p:cNvSpPr txBox="1"/>
            <p:nvPr/>
          </p:nvSpPr>
          <p:spPr>
            <a:xfrm>
              <a:off x="2054" y="3752"/>
              <a:ext cx="1144" cy="327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CC00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安全现状</a:t>
              </a:r>
              <a:endParaRPr lang="zh-CN" altLang="en-US" sz="28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60127" name="组合 260126"/>
          <p:cNvGrpSpPr/>
          <p:nvPr/>
        </p:nvGrpSpPr>
        <p:grpSpPr>
          <a:xfrm>
            <a:off x="1331913" y="2466975"/>
            <a:ext cx="2298700" cy="1573213"/>
            <a:chOff x="1742" y="2497"/>
            <a:chExt cx="1448" cy="991"/>
          </a:xfrm>
        </p:grpSpPr>
        <p:sp>
          <p:nvSpPr>
            <p:cNvPr id="44063" name="任意多边形 260127"/>
            <p:cNvSpPr/>
            <p:nvPr/>
          </p:nvSpPr>
          <p:spPr>
            <a:xfrm rot="1964154" flipV="1">
              <a:off x="1742" y="3239"/>
              <a:ext cx="421" cy="249"/>
            </a:xfrm>
            <a:custGeom>
              <a:avLst/>
              <a:gdLst/>
              <a:ahLst/>
              <a:cxnLst/>
              <a:pathLst>
                <a:path w="671" h="395">
                  <a:moveTo>
                    <a:pt x="430" y="149"/>
                  </a:moveTo>
                  <a:lnTo>
                    <a:pt x="427" y="165"/>
                  </a:lnTo>
                  <a:lnTo>
                    <a:pt x="425" y="182"/>
                  </a:lnTo>
                  <a:lnTo>
                    <a:pt x="422" y="204"/>
                  </a:lnTo>
                  <a:lnTo>
                    <a:pt x="671" y="98"/>
                  </a:lnTo>
                  <a:lnTo>
                    <a:pt x="422" y="0"/>
                  </a:lnTo>
                  <a:lnTo>
                    <a:pt x="425" y="20"/>
                  </a:lnTo>
                  <a:lnTo>
                    <a:pt x="427" y="37"/>
                  </a:lnTo>
                  <a:lnTo>
                    <a:pt x="430" y="53"/>
                  </a:lnTo>
                  <a:lnTo>
                    <a:pt x="414" y="55"/>
                  </a:lnTo>
                  <a:lnTo>
                    <a:pt x="396" y="58"/>
                  </a:lnTo>
                  <a:lnTo>
                    <a:pt x="372" y="62"/>
                  </a:lnTo>
                  <a:lnTo>
                    <a:pt x="343" y="69"/>
                  </a:lnTo>
                  <a:lnTo>
                    <a:pt x="311" y="78"/>
                  </a:lnTo>
                  <a:lnTo>
                    <a:pt x="275" y="90"/>
                  </a:lnTo>
                  <a:lnTo>
                    <a:pt x="258" y="97"/>
                  </a:lnTo>
                  <a:lnTo>
                    <a:pt x="239" y="105"/>
                  </a:lnTo>
                  <a:lnTo>
                    <a:pt x="220" y="114"/>
                  </a:lnTo>
                  <a:lnTo>
                    <a:pt x="201" y="124"/>
                  </a:lnTo>
                  <a:lnTo>
                    <a:pt x="182" y="136"/>
                  </a:lnTo>
                  <a:lnTo>
                    <a:pt x="164" y="147"/>
                  </a:lnTo>
                  <a:lnTo>
                    <a:pt x="146" y="161"/>
                  </a:lnTo>
                  <a:lnTo>
                    <a:pt x="127" y="175"/>
                  </a:lnTo>
                  <a:lnTo>
                    <a:pt x="111" y="191"/>
                  </a:lnTo>
                  <a:lnTo>
                    <a:pt x="94" y="208"/>
                  </a:lnTo>
                  <a:lnTo>
                    <a:pt x="78" y="226"/>
                  </a:lnTo>
                  <a:lnTo>
                    <a:pt x="64" y="246"/>
                  </a:lnTo>
                  <a:lnTo>
                    <a:pt x="49" y="268"/>
                  </a:lnTo>
                  <a:lnTo>
                    <a:pt x="38" y="290"/>
                  </a:lnTo>
                  <a:lnTo>
                    <a:pt x="32" y="301"/>
                  </a:lnTo>
                  <a:lnTo>
                    <a:pt x="26" y="314"/>
                  </a:lnTo>
                  <a:lnTo>
                    <a:pt x="20" y="326"/>
                  </a:lnTo>
                  <a:lnTo>
                    <a:pt x="16" y="339"/>
                  </a:lnTo>
                  <a:lnTo>
                    <a:pt x="7" y="366"/>
                  </a:lnTo>
                  <a:lnTo>
                    <a:pt x="0" y="395"/>
                  </a:lnTo>
                  <a:lnTo>
                    <a:pt x="7" y="382"/>
                  </a:lnTo>
                  <a:lnTo>
                    <a:pt x="13" y="369"/>
                  </a:lnTo>
                  <a:lnTo>
                    <a:pt x="27" y="345"/>
                  </a:lnTo>
                  <a:lnTo>
                    <a:pt x="42" y="323"/>
                  </a:lnTo>
                  <a:lnTo>
                    <a:pt x="56" y="301"/>
                  </a:lnTo>
                  <a:lnTo>
                    <a:pt x="72" y="282"/>
                  </a:lnTo>
                  <a:lnTo>
                    <a:pt x="90" y="265"/>
                  </a:lnTo>
                  <a:lnTo>
                    <a:pt x="106" y="249"/>
                  </a:lnTo>
                  <a:lnTo>
                    <a:pt x="123" y="234"/>
                  </a:lnTo>
                  <a:lnTo>
                    <a:pt x="140" y="221"/>
                  </a:lnTo>
                  <a:lnTo>
                    <a:pt x="159" y="210"/>
                  </a:lnTo>
                  <a:lnTo>
                    <a:pt x="177" y="200"/>
                  </a:lnTo>
                  <a:lnTo>
                    <a:pt x="194" y="190"/>
                  </a:lnTo>
                  <a:lnTo>
                    <a:pt x="213" y="182"/>
                  </a:lnTo>
                  <a:lnTo>
                    <a:pt x="230" y="175"/>
                  </a:lnTo>
                  <a:lnTo>
                    <a:pt x="248" y="168"/>
                  </a:lnTo>
                  <a:lnTo>
                    <a:pt x="265" y="163"/>
                  </a:lnTo>
                  <a:lnTo>
                    <a:pt x="281" y="159"/>
                  </a:lnTo>
                  <a:lnTo>
                    <a:pt x="298" y="156"/>
                  </a:lnTo>
                  <a:lnTo>
                    <a:pt x="329" y="150"/>
                  </a:lnTo>
                  <a:lnTo>
                    <a:pt x="343" y="149"/>
                  </a:lnTo>
                  <a:lnTo>
                    <a:pt x="356" y="147"/>
                  </a:lnTo>
                  <a:lnTo>
                    <a:pt x="381" y="147"/>
                  </a:lnTo>
                  <a:lnTo>
                    <a:pt x="401" y="147"/>
                  </a:lnTo>
                  <a:lnTo>
                    <a:pt x="417" y="147"/>
                  </a:lnTo>
                  <a:lnTo>
                    <a:pt x="430" y="149"/>
                  </a:ln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4" name="任意多边形 260128"/>
            <p:cNvSpPr/>
            <p:nvPr/>
          </p:nvSpPr>
          <p:spPr>
            <a:xfrm rot="1974860" flipH="1">
              <a:off x="2768" y="2497"/>
              <a:ext cx="422" cy="249"/>
            </a:xfrm>
            <a:custGeom>
              <a:avLst/>
              <a:gdLst/>
              <a:ahLst/>
              <a:cxnLst/>
              <a:pathLst>
                <a:path w="671" h="395">
                  <a:moveTo>
                    <a:pt x="430" y="149"/>
                  </a:moveTo>
                  <a:lnTo>
                    <a:pt x="427" y="165"/>
                  </a:lnTo>
                  <a:lnTo>
                    <a:pt x="425" y="182"/>
                  </a:lnTo>
                  <a:lnTo>
                    <a:pt x="422" y="204"/>
                  </a:lnTo>
                  <a:lnTo>
                    <a:pt x="671" y="98"/>
                  </a:lnTo>
                  <a:lnTo>
                    <a:pt x="422" y="0"/>
                  </a:lnTo>
                  <a:lnTo>
                    <a:pt x="425" y="20"/>
                  </a:lnTo>
                  <a:lnTo>
                    <a:pt x="427" y="37"/>
                  </a:lnTo>
                  <a:lnTo>
                    <a:pt x="430" y="53"/>
                  </a:lnTo>
                  <a:lnTo>
                    <a:pt x="414" y="55"/>
                  </a:lnTo>
                  <a:lnTo>
                    <a:pt x="396" y="58"/>
                  </a:lnTo>
                  <a:lnTo>
                    <a:pt x="372" y="62"/>
                  </a:lnTo>
                  <a:lnTo>
                    <a:pt x="343" y="69"/>
                  </a:lnTo>
                  <a:lnTo>
                    <a:pt x="311" y="78"/>
                  </a:lnTo>
                  <a:lnTo>
                    <a:pt x="275" y="90"/>
                  </a:lnTo>
                  <a:lnTo>
                    <a:pt x="258" y="97"/>
                  </a:lnTo>
                  <a:lnTo>
                    <a:pt x="239" y="105"/>
                  </a:lnTo>
                  <a:lnTo>
                    <a:pt x="220" y="114"/>
                  </a:lnTo>
                  <a:lnTo>
                    <a:pt x="201" y="124"/>
                  </a:lnTo>
                  <a:lnTo>
                    <a:pt x="182" y="136"/>
                  </a:lnTo>
                  <a:lnTo>
                    <a:pt x="164" y="147"/>
                  </a:lnTo>
                  <a:lnTo>
                    <a:pt x="146" y="161"/>
                  </a:lnTo>
                  <a:lnTo>
                    <a:pt x="127" y="175"/>
                  </a:lnTo>
                  <a:lnTo>
                    <a:pt x="111" y="191"/>
                  </a:lnTo>
                  <a:lnTo>
                    <a:pt x="94" y="208"/>
                  </a:lnTo>
                  <a:lnTo>
                    <a:pt x="78" y="226"/>
                  </a:lnTo>
                  <a:lnTo>
                    <a:pt x="64" y="246"/>
                  </a:lnTo>
                  <a:lnTo>
                    <a:pt x="49" y="268"/>
                  </a:lnTo>
                  <a:lnTo>
                    <a:pt x="38" y="290"/>
                  </a:lnTo>
                  <a:lnTo>
                    <a:pt x="32" y="301"/>
                  </a:lnTo>
                  <a:lnTo>
                    <a:pt x="26" y="314"/>
                  </a:lnTo>
                  <a:lnTo>
                    <a:pt x="20" y="326"/>
                  </a:lnTo>
                  <a:lnTo>
                    <a:pt x="16" y="339"/>
                  </a:lnTo>
                  <a:lnTo>
                    <a:pt x="7" y="366"/>
                  </a:lnTo>
                  <a:lnTo>
                    <a:pt x="0" y="395"/>
                  </a:lnTo>
                  <a:lnTo>
                    <a:pt x="7" y="382"/>
                  </a:lnTo>
                  <a:lnTo>
                    <a:pt x="13" y="369"/>
                  </a:lnTo>
                  <a:lnTo>
                    <a:pt x="27" y="345"/>
                  </a:lnTo>
                  <a:lnTo>
                    <a:pt x="42" y="323"/>
                  </a:lnTo>
                  <a:lnTo>
                    <a:pt x="56" y="301"/>
                  </a:lnTo>
                  <a:lnTo>
                    <a:pt x="72" y="282"/>
                  </a:lnTo>
                  <a:lnTo>
                    <a:pt x="90" y="265"/>
                  </a:lnTo>
                  <a:lnTo>
                    <a:pt x="106" y="249"/>
                  </a:lnTo>
                  <a:lnTo>
                    <a:pt x="123" y="234"/>
                  </a:lnTo>
                  <a:lnTo>
                    <a:pt x="140" y="221"/>
                  </a:lnTo>
                  <a:lnTo>
                    <a:pt x="159" y="210"/>
                  </a:lnTo>
                  <a:lnTo>
                    <a:pt x="177" y="200"/>
                  </a:lnTo>
                  <a:lnTo>
                    <a:pt x="194" y="190"/>
                  </a:lnTo>
                  <a:lnTo>
                    <a:pt x="213" y="182"/>
                  </a:lnTo>
                  <a:lnTo>
                    <a:pt x="230" y="175"/>
                  </a:lnTo>
                  <a:lnTo>
                    <a:pt x="248" y="168"/>
                  </a:lnTo>
                  <a:lnTo>
                    <a:pt x="265" y="163"/>
                  </a:lnTo>
                  <a:lnTo>
                    <a:pt x="281" y="159"/>
                  </a:lnTo>
                  <a:lnTo>
                    <a:pt x="298" y="156"/>
                  </a:lnTo>
                  <a:lnTo>
                    <a:pt x="329" y="150"/>
                  </a:lnTo>
                  <a:lnTo>
                    <a:pt x="343" y="149"/>
                  </a:lnTo>
                  <a:lnTo>
                    <a:pt x="356" y="147"/>
                  </a:lnTo>
                  <a:lnTo>
                    <a:pt x="381" y="147"/>
                  </a:lnTo>
                  <a:lnTo>
                    <a:pt x="401" y="147"/>
                  </a:lnTo>
                  <a:lnTo>
                    <a:pt x="417" y="147"/>
                  </a:lnTo>
                  <a:lnTo>
                    <a:pt x="430" y="149"/>
                  </a:lnTo>
                  <a:close/>
                </a:path>
              </a:pathLst>
            </a:custGeom>
            <a:solidFill>
              <a:srgbClr val="FF0000">
                <a:alpha val="75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65" name="文本框 260129"/>
            <p:cNvSpPr txBox="1"/>
            <p:nvPr/>
          </p:nvSpPr>
          <p:spPr>
            <a:xfrm rot="-1854716">
              <a:off x="1813" y="2825"/>
              <a:ext cx="1261" cy="288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0000FF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差异性分析</a:t>
              </a:r>
              <a:endParaRPr lang="zh-CN" altLang="en-US" sz="2400" dirty="0">
                <a:solidFill>
                  <a:srgbClr val="0000FF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44066" name="椭圆 260130"/>
          <p:cNvSpPr/>
          <p:nvPr/>
        </p:nvSpPr>
        <p:spPr>
          <a:xfrm>
            <a:off x="2093913" y="3441700"/>
            <a:ext cx="4559300" cy="2898775"/>
          </a:xfrm>
          <a:prstGeom prst="ellipse">
            <a:avLst/>
          </a:prstGeom>
          <a:gradFill rotWithShape="1">
            <a:gsLst>
              <a:gs pos="0">
                <a:srgbClr val="569EE0">
                  <a:alpha val="80000"/>
                </a:srgbClr>
              </a:gs>
              <a:gs pos="100000">
                <a:srgbClr val="284968"/>
              </a:gs>
            </a:gsLst>
            <a:lin ang="2700000" scaled="1"/>
            <a:tileRect/>
          </a:gradFill>
          <a:ln w="9525">
            <a:noFill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067" name="文本框 260131"/>
          <p:cNvSpPr txBox="1"/>
          <p:nvPr/>
        </p:nvSpPr>
        <p:spPr>
          <a:xfrm>
            <a:off x="3111500" y="3702050"/>
            <a:ext cx="2557463" cy="519113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sz="28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基本要求</a:t>
            </a:r>
            <a:endParaRPr lang="zh-CN" altLang="en-US" sz="2800" dirty="0">
              <a:solidFill>
                <a:srgbClr val="FFCC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260133" name="组合 260132"/>
          <p:cNvGrpSpPr/>
          <p:nvPr/>
        </p:nvGrpSpPr>
        <p:grpSpPr>
          <a:xfrm>
            <a:off x="2343150" y="1817688"/>
            <a:ext cx="4311650" cy="1279525"/>
            <a:chOff x="1476" y="1208"/>
            <a:chExt cx="2716" cy="806"/>
          </a:xfrm>
        </p:grpSpPr>
        <p:sp>
          <p:nvSpPr>
            <p:cNvPr id="44069" name="任意多边形 260133"/>
            <p:cNvSpPr/>
            <p:nvPr/>
          </p:nvSpPr>
          <p:spPr>
            <a:xfrm rot="-1876149" flipV="1">
              <a:off x="2648" y="1785"/>
              <a:ext cx="1544" cy="229"/>
            </a:xfrm>
            <a:custGeom>
              <a:avLst/>
              <a:gdLst/>
              <a:ahLst/>
              <a:cxnLst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4070" name="任意多边形 260134"/>
            <p:cNvSpPr/>
            <p:nvPr/>
          </p:nvSpPr>
          <p:spPr>
            <a:xfrm rot="-10390810" flipH="1" flipV="1">
              <a:off x="1476" y="1208"/>
              <a:ext cx="2594" cy="220"/>
            </a:xfrm>
            <a:custGeom>
              <a:avLst/>
              <a:gdLst/>
              <a:ahLst/>
              <a:cxnLst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60136" name="椭圆 260135"/>
          <p:cNvSpPr/>
          <p:nvPr/>
        </p:nvSpPr>
        <p:spPr>
          <a:xfrm>
            <a:off x="3967163" y="1781175"/>
            <a:ext cx="1760538" cy="1400175"/>
          </a:xfrm>
          <a:prstGeom prst="ellipse">
            <a:avLst/>
          </a:prstGeom>
          <a:solidFill>
            <a:srgbClr val="569EE0">
              <a:alpha val="33000"/>
            </a:srgbClr>
          </a:solidFill>
          <a:ln w="9525" cap="flat" cmpd="sng">
            <a:solidFill>
              <a:srgbClr val="FFFFFF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pPr lvl="0" eaLnBrk="1" fontAlgn="base" hangingPunct="1"/>
            <a:r>
              <a:rPr lang="zh-CN" altLang="en-US" sz="3600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幼圆" panose="02010509060101010101" pitchFamily="49" charset="-122"/>
                <a:cs typeface="+mn-ea"/>
              </a:rPr>
              <a:t>需求</a:t>
            </a:r>
            <a:endParaRPr lang="zh-CN" altLang="en-US" sz="3600" strike="noStrike" noProof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44072" name="组合 260136"/>
          <p:cNvGrpSpPr/>
          <p:nvPr/>
        </p:nvGrpSpPr>
        <p:grpSpPr>
          <a:xfrm flipH="1">
            <a:off x="2336800" y="4194175"/>
            <a:ext cx="1101725" cy="962025"/>
            <a:chOff x="650" y="2184"/>
            <a:chExt cx="1193" cy="858"/>
          </a:xfrm>
        </p:grpSpPr>
        <p:pic>
          <p:nvPicPr>
            <p:cNvPr id="44073" name="图片 260137" descr="box2_slide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0" y="2184"/>
              <a:ext cx="1193" cy="8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39" name="矩形 260138"/>
            <p:cNvSpPr/>
            <p:nvPr/>
          </p:nvSpPr>
          <p:spPr>
            <a:xfrm>
              <a:off x="658" y="2192"/>
              <a:ext cx="1136" cy="7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 anchor="ctr"/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物理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安全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44075" name="组合 260139"/>
          <p:cNvGrpSpPr/>
          <p:nvPr/>
        </p:nvGrpSpPr>
        <p:grpSpPr>
          <a:xfrm flipH="1">
            <a:off x="2847975" y="5022850"/>
            <a:ext cx="1101725" cy="962025"/>
            <a:chOff x="650" y="2184"/>
            <a:chExt cx="1193" cy="858"/>
          </a:xfrm>
        </p:grpSpPr>
        <p:pic>
          <p:nvPicPr>
            <p:cNvPr id="44076" name="图片 260140" descr="box2_slide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0" y="2184"/>
              <a:ext cx="1193" cy="8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42" name="矩形 260141"/>
            <p:cNvSpPr/>
            <p:nvPr/>
          </p:nvSpPr>
          <p:spPr>
            <a:xfrm>
              <a:off x="658" y="2192"/>
              <a:ext cx="1136" cy="7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 anchor="ctr"/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网络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安全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44078" name="组合 260142"/>
          <p:cNvGrpSpPr/>
          <p:nvPr/>
        </p:nvGrpSpPr>
        <p:grpSpPr>
          <a:xfrm flipH="1">
            <a:off x="3810000" y="5338763"/>
            <a:ext cx="1101725" cy="962025"/>
            <a:chOff x="650" y="2184"/>
            <a:chExt cx="1193" cy="858"/>
          </a:xfrm>
        </p:grpSpPr>
        <p:pic>
          <p:nvPicPr>
            <p:cNvPr id="44079" name="图片 260143" descr="box2_slide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0" y="2184"/>
              <a:ext cx="1193" cy="8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45" name="矩形 260144"/>
            <p:cNvSpPr/>
            <p:nvPr/>
          </p:nvSpPr>
          <p:spPr>
            <a:xfrm>
              <a:off x="658" y="2192"/>
              <a:ext cx="1136" cy="7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 anchor="ctr"/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主机安全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44081" name="组合 260145"/>
          <p:cNvGrpSpPr/>
          <p:nvPr/>
        </p:nvGrpSpPr>
        <p:grpSpPr>
          <a:xfrm flipH="1">
            <a:off x="4775200" y="5030788"/>
            <a:ext cx="1101725" cy="962025"/>
            <a:chOff x="650" y="2184"/>
            <a:chExt cx="1193" cy="858"/>
          </a:xfrm>
        </p:grpSpPr>
        <p:pic>
          <p:nvPicPr>
            <p:cNvPr id="44082" name="图片 260146" descr="box2_slide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0" y="2184"/>
              <a:ext cx="1193" cy="8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48" name="矩形 260147"/>
            <p:cNvSpPr/>
            <p:nvPr/>
          </p:nvSpPr>
          <p:spPr>
            <a:xfrm>
              <a:off x="658" y="2192"/>
              <a:ext cx="1136" cy="7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 anchor="ctr"/>
            <a:p>
              <a:pPr lvl="0" eaLnBrk="1" fontAlgn="base" hangingPunct="1">
                <a:buClrTx/>
              </a:pPr>
              <a:r>
                <a:rPr lang="zh-CN" altLang="en-US" sz="2400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应用安全</a:t>
              </a:r>
              <a:endParaRPr lang="zh-CN" altLang="en-US" sz="2400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44084" name="组合 260148"/>
          <p:cNvGrpSpPr/>
          <p:nvPr/>
        </p:nvGrpSpPr>
        <p:grpSpPr>
          <a:xfrm flipH="1">
            <a:off x="5275263" y="4219575"/>
            <a:ext cx="1101725" cy="962025"/>
            <a:chOff x="650" y="2184"/>
            <a:chExt cx="1193" cy="858"/>
          </a:xfrm>
        </p:grpSpPr>
        <p:pic>
          <p:nvPicPr>
            <p:cNvPr id="44085" name="图片 260149" descr="box2_slide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0" y="2184"/>
              <a:ext cx="1193" cy="8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0151" name="矩形 260150"/>
            <p:cNvSpPr/>
            <p:nvPr/>
          </p:nvSpPr>
          <p:spPr>
            <a:xfrm>
              <a:off x="658" y="2192"/>
              <a:ext cx="1136" cy="78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 anchor="ctr"/>
            <a:p>
              <a:pPr lvl="0" eaLnBrk="1" fontAlgn="base" hangingPunct="1">
                <a:buClrTx/>
              </a:pPr>
              <a:r>
                <a:rPr lang="zh-CN" altLang="en-US" strike="noStrike" noProof="1" dirty="0">
                  <a:solidFill>
                    <a:schemeClr val="bg1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Franklin Gothic Medium" panose="020B0603020102020204" pitchFamily="34" charset="0"/>
                  <a:ea typeface="幼圆" panose="02010509060101010101" pitchFamily="49" charset="-122"/>
                  <a:cs typeface="+mn-ea"/>
                </a:rPr>
                <a:t>数据安全与备份恢复</a:t>
              </a:r>
              <a:endParaRPr lang="zh-CN" altLang="en-US" strike="noStrike" noProof="1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Franklin Gothic Medium" panose="020B0603020102020204" pitchFamily="34" charset="0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3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2225" name="Group 51"/>
          <p:cNvGrpSpPr/>
          <p:nvPr/>
        </p:nvGrpSpPr>
        <p:grpSpPr>
          <a:xfrm>
            <a:off x="466725" y="1214438"/>
            <a:ext cx="206375" cy="207962"/>
            <a:chOff x="166" y="1752"/>
            <a:chExt cx="696" cy="698"/>
          </a:xfrm>
        </p:grpSpPr>
        <p:sp>
          <p:nvSpPr>
            <p:cNvPr id="52226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2227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2228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2229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52230" name="文本框 228358"/>
          <p:cNvSpPr txBox="1"/>
          <p:nvPr/>
        </p:nvSpPr>
        <p:spPr>
          <a:xfrm>
            <a:off x="850900" y="1041400"/>
            <a:ext cx="7588250" cy="1373188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幼圆" panose="02010509060101010101" pitchFamily="49" charset="-122"/>
              </a:rPr>
              <a:t>根据信息和信息系统遭到破坏或泄露后，对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国家安全、社会秩序、公共利益及公民、法人和其他组织的合法权益</a:t>
            </a:r>
            <a:r>
              <a:rPr lang="zh-CN" altLang="en-US" sz="2800" dirty="0">
                <a:latin typeface="Arial" panose="020B0604020202020204" pitchFamily="34" charset="0"/>
                <a:ea typeface="幼圆" panose="02010509060101010101" pitchFamily="49" charset="-122"/>
              </a:rPr>
              <a:t>的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危害程度</a:t>
            </a:r>
            <a:r>
              <a:rPr lang="zh-CN" altLang="en-US" sz="2800" dirty="0">
                <a:latin typeface="Arial" panose="020B0604020202020204" pitchFamily="34" charset="0"/>
                <a:ea typeface="幼圆" panose="02010509060101010101" pitchFamily="49" charset="-122"/>
              </a:rPr>
              <a:t>来进行定级。</a:t>
            </a:r>
            <a:endParaRPr lang="zh-CN" altLang="en-US" sz="28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aphicFrame>
        <p:nvGraphicFramePr>
          <p:cNvPr id="228360" name="表格 228359"/>
          <p:cNvGraphicFramePr/>
          <p:nvPr/>
        </p:nvGraphicFramePr>
        <p:xfrm>
          <a:off x="1104900" y="3332163"/>
          <a:ext cx="6934200" cy="3053080"/>
        </p:xfrm>
        <a:graphic>
          <a:graphicData uri="http://schemas.openxmlformats.org/drawingml/2006/table">
            <a:tbl>
              <a:tblPr/>
              <a:tblGrid>
                <a:gridCol w="3018155"/>
                <a:gridCol w="1336675"/>
                <a:gridCol w="1350962"/>
                <a:gridCol w="1228725"/>
              </a:tblGrid>
              <a:tr h="496888">
                <a:tc rowSpan="2"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600" dirty="0">
                          <a:ea typeface="幼圆" panose="02010509060101010101" pitchFamily="49" charset="-122"/>
                        </a:rPr>
                        <a:t>受侵害的客体</a:t>
                      </a:r>
                      <a:endParaRPr lang="zh-CN" altLang="en-US" sz="26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600" dirty="0">
                          <a:ea typeface="幼圆" panose="02010509060101010101" pitchFamily="49" charset="-122"/>
                        </a:rPr>
                        <a:t>对客体的侵害程度</a:t>
                      </a:r>
                      <a:endParaRPr lang="zh-CN" altLang="en-US" sz="26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93737">
                <a:tc vMerge="1">
                  <a:tcPr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一般损害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严重损害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特别严重损害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公民、法人和其他组织的合法权益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第一级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第二级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第二级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7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社会秩序、公共利益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第二级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第三级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第四级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国家安全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第三级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第四级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200" dirty="0">
                          <a:ea typeface="幼圆" panose="02010509060101010101" pitchFamily="49" charset="-122"/>
                        </a:rPr>
                        <a:t>第五级</a:t>
                      </a:r>
                      <a:endParaRPr lang="zh-CN" altLang="en-US" sz="2200" dirty="0">
                        <a:ea typeface="幼圆" panose="02010509060101010101" pitchFamily="49" charset="-122"/>
                      </a:endParaRPr>
                    </a:p>
                  </a:txBody>
                  <a:tcPr anchor="ctr">
                    <a:lnL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8389" name="直接连接符 228388"/>
          <p:cNvSpPr/>
          <p:nvPr/>
        </p:nvSpPr>
        <p:spPr>
          <a:xfrm>
            <a:off x="8031163" y="1547813"/>
            <a:ext cx="28416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8390" name="直接连接符 228389"/>
          <p:cNvSpPr/>
          <p:nvPr/>
        </p:nvSpPr>
        <p:spPr>
          <a:xfrm>
            <a:off x="963613" y="1968500"/>
            <a:ext cx="733901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8391" name="直接连接符 228390"/>
          <p:cNvSpPr/>
          <p:nvPr/>
        </p:nvSpPr>
        <p:spPr>
          <a:xfrm>
            <a:off x="962025" y="2400300"/>
            <a:ext cx="323691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8392" name="直接连接符 228391"/>
          <p:cNvSpPr/>
          <p:nvPr/>
        </p:nvSpPr>
        <p:spPr>
          <a:xfrm>
            <a:off x="4535488" y="2387600"/>
            <a:ext cx="1420812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8393" name="文本框 228392"/>
          <p:cNvSpPr txBox="1"/>
          <p:nvPr/>
        </p:nvSpPr>
        <p:spPr>
          <a:xfrm>
            <a:off x="1520825" y="2641600"/>
            <a:ext cx="2779713" cy="4889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en-US" altLang="zh-CN" sz="260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1.</a:t>
            </a:r>
            <a:r>
              <a:rPr lang="zh-CN" altLang="en-US" sz="2600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受侵害客体；</a:t>
            </a:r>
            <a:endParaRPr lang="zh-CN" altLang="en-US" sz="2600" dirty="0">
              <a:solidFill>
                <a:schemeClr val="tx2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28394" name="文本框 228393"/>
          <p:cNvSpPr txBox="1"/>
          <p:nvPr/>
        </p:nvSpPr>
        <p:spPr>
          <a:xfrm>
            <a:off x="4486275" y="2644775"/>
            <a:ext cx="2779713" cy="48895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en-US" altLang="zh-CN" sz="260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2.</a:t>
            </a:r>
            <a:r>
              <a:rPr lang="zh-CN" altLang="en-US" sz="2600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受侵害程度；</a:t>
            </a:r>
            <a:endParaRPr lang="zh-CN" altLang="en-US" sz="2600" dirty="0">
              <a:solidFill>
                <a:schemeClr val="tx2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52266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bg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 </a:t>
            </a: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流程一：信息系统定级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8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93" grpId="0"/>
      <p:bldP spid="2283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971600" y="1700555"/>
            <a:ext cx="6912768" cy="685800"/>
            <a:chOff x="971600" y="1268026"/>
            <a:chExt cx="6931224" cy="685800"/>
          </a:xfrm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1500166" y="1357298"/>
              <a:ext cx="6402658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 smtClean="0">
                  <a:solidFill>
                    <a:schemeClr val="accent2"/>
                  </a:solidFill>
                  <a:latin typeface="楷体" panose="02010609060101010101" pitchFamily="49" charset="-122"/>
                  <a:sym typeface="+mn-ea"/>
                </a:rPr>
                <a:t>什么是等级保护</a:t>
              </a:r>
              <a:endPara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sym typeface="+mn-ea"/>
              </a:endParaRPr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971600" y="1268026"/>
              <a:ext cx="701508" cy="685800"/>
            </a:xfrm>
            <a:prstGeom prst="flowChartDecision">
              <a:avLst/>
            </a:prstGeom>
            <a:solidFill>
              <a:schemeClr val="tx2">
                <a:lumMod val="75000"/>
                <a:alpha val="98000"/>
              </a:scheme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</a:rPr>
                <a:t>1</a:t>
              </a:r>
              <a:endParaRPr lang="en-US" altLang="zh-CN" sz="2400" dirty="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1515716" y="1293798"/>
              <a:ext cx="6282380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71600" y="2780169"/>
            <a:ext cx="6912768" cy="720080"/>
            <a:chOff x="1117600" y="2786058"/>
            <a:chExt cx="6883424" cy="723900"/>
          </a:xfrm>
        </p:grpSpPr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1654737" y="2849558"/>
              <a:ext cx="6346287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 smtClean="0">
                  <a:solidFill>
                    <a:schemeClr val="accent2"/>
                  </a:solidFill>
                  <a:latin typeface="楷体" panose="02010609060101010101" pitchFamily="49" charset="-122"/>
                  <a:sym typeface="+mn-ea"/>
                </a:rPr>
                <a:t>等级保护基本要求</a:t>
              </a:r>
              <a:endParaRPr lang="en-US" altLang="zh-CN" sz="3200" b="1" dirty="0">
                <a:solidFill>
                  <a:schemeClr val="accent2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1117600" y="2824158"/>
              <a:ext cx="691523" cy="685800"/>
            </a:xfrm>
            <a:prstGeom prst="flowChartDecision">
              <a:avLst/>
            </a:prstGeom>
            <a:solidFill>
              <a:srgbClr val="3374F7">
                <a:alpha val="97647"/>
              </a:srgb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楷体" panose="02010609060101010101" pitchFamily="49" charset="-122"/>
                </a:rPr>
                <a:t>2</a:t>
              </a:r>
              <a:endParaRPr lang="en-US" altLang="zh-CN" sz="240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1670819" y="2786058"/>
              <a:ext cx="6202803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214546" y="285728"/>
            <a:ext cx="4000500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</a:rPr>
              <a:t>目 录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50844" y="3891151"/>
            <a:ext cx="6811986" cy="723900"/>
            <a:chOff x="1117600" y="2786058"/>
            <a:chExt cx="6883424" cy="723900"/>
          </a:xfrm>
        </p:grpSpPr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1654737" y="2849558"/>
              <a:ext cx="6346287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 smtClean="0">
                  <a:solidFill>
                    <a:schemeClr val="accent2"/>
                  </a:solidFill>
                  <a:latin typeface="楷体" panose="02010609060101010101" pitchFamily="49" charset="-122"/>
                </a:rPr>
                <a:t>等级保护流程</a:t>
              </a:r>
              <a:endPara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1117600" y="2824158"/>
              <a:ext cx="691523" cy="685800"/>
            </a:xfrm>
            <a:prstGeom prst="flowChartDecision">
              <a:avLst/>
            </a:prstGeom>
            <a:solidFill>
              <a:srgbClr val="FF6600">
                <a:alpha val="98000"/>
              </a:srgb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 dirty="0" smtClean="0">
                  <a:solidFill>
                    <a:schemeClr val="bg1"/>
                  </a:solidFill>
                  <a:latin typeface="楷体" panose="02010609060101010101" pitchFamily="49" charset="-122"/>
                </a:rPr>
                <a:t>3</a:t>
              </a:r>
              <a:endParaRPr lang="en-US" altLang="zh-CN" sz="2400" dirty="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auto">
            <a:xfrm>
              <a:off x="1670819" y="2786058"/>
              <a:ext cx="6202803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文本框 226305"/>
          <p:cNvSpPr txBox="1"/>
          <p:nvPr/>
        </p:nvSpPr>
        <p:spPr>
          <a:xfrm>
            <a:off x="0" y="1227138"/>
            <a:ext cx="8788400" cy="1735137"/>
          </a:xfrm>
          <a:prstGeom prst="rect">
            <a:avLst/>
          </a:prstGeom>
          <a:noFill/>
          <a:ln w="12700">
            <a:noFill/>
          </a:ln>
          <a:effectLst>
            <a:prstShdw prst="shdw17" dist="17961" dir="2699999">
              <a:srgbClr val="00003D"/>
            </a:prstShdw>
          </a:effectLst>
        </p:spPr>
        <p:txBody>
          <a:bodyPr anchor="t">
            <a:spAutoFit/>
          </a:bodyPr>
          <a:p>
            <a:pPr lvl="1" indent="0" algn="just" eaLnBrk="0" fontAlgn="t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	  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信息系统等级保护建设，经过信息系统的运营、管理部门以及有关政府部门的批准，并列入信息系统运营单位或政府计划的过程。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53250" name="文本框 226306"/>
          <p:cNvSpPr txBox="1"/>
          <p:nvPr/>
        </p:nvSpPr>
        <p:spPr>
          <a:xfrm>
            <a:off x="1158875" y="3365500"/>
            <a:ext cx="7358063" cy="4572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一项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基本国策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，一项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基本制度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，具有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政策的强制性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53251" name="Group 51"/>
          <p:cNvGrpSpPr/>
          <p:nvPr/>
        </p:nvGrpSpPr>
        <p:grpSpPr>
          <a:xfrm>
            <a:off x="620713" y="3495675"/>
            <a:ext cx="236537" cy="233363"/>
            <a:chOff x="166" y="1752"/>
            <a:chExt cx="696" cy="698"/>
          </a:xfrm>
        </p:grpSpPr>
        <p:sp>
          <p:nvSpPr>
            <p:cNvPr id="53252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53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54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55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53256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流程二：等保建设立项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53257" name="文本框 226313"/>
          <p:cNvSpPr txBox="1"/>
          <p:nvPr/>
        </p:nvSpPr>
        <p:spPr>
          <a:xfrm>
            <a:off x="1158875" y="4127500"/>
            <a:ext cx="7332663" cy="4572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是办公电子化、业务信息化发展必需的保障手段</a:t>
            </a:r>
            <a:endParaRPr lang="en-US" altLang="zh-CN" sz="24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53258" name="Group 51"/>
          <p:cNvGrpSpPr/>
          <p:nvPr/>
        </p:nvGrpSpPr>
        <p:grpSpPr>
          <a:xfrm>
            <a:off x="620713" y="4257675"/>
            <a:ext cx="236537" cy="233363"/>
            <a:chOff x="166" y="1752"/>
            <a:chExt cx="696" cy="698"/>
          </a:xfrm>
        </p:grpSpPr>
        <p:sp>
          <p:nvSpPr>
            <p:cNvPr id="53259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0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1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2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53263" name="文本框 226319"/>
          <p:cNvSpPr txBox="1"/>
          <p:nvPr/>
        </p:nvSpPr>
        <p:spPr>
          <a:xfrm>
            <a:off x="1158875" y="4927600"/>
            <a:ext cx="7243763" cy="4572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用户业务开展的实际需求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53264" name="Group 51"/>
          <p:cNvGrpSpPr/>
          <p:nvPr/>
        </p:nvGrpSpPr>
        <p:grpSpPr>
          <a:xfrm>
            <a:off x="620713" y="5057775"/>
            <a:ext cx="236537" cy="233363"/>
            <a:chOff x="166" y="1752"/>
            <a:chExt cx="696" cy="698"/>
          </a:xfrm>
        </p:grpSpPr>
        <p:sp>
          <p:nvSpPr>
            <p:cNvPr id="53265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6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7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268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26326" name="直接连接符 226325"/>
          <p:cNvSpPr/>
          <p:nvPr/>
        </p:nvSpPr>
        <p:spPr>
          <a:xfrm>
            <a:off x="1889125" y="3829050"/>
            <a:ext cx="12446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26327" name="直接连接符 226326"/>
          <p:cNvSpPr/>
          <p:nvPr/>
        </p:nvSpPr>
        <p:spPr>
          <a:xfrm>
            <a:off x="4038600" y="3833813"/>
            <a:ext cx="12446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26328" name="直接连接符 226327"/>
          <p:cNvSpPr/>
          <p:nvPr/>
        </p:nvSpPr>
        <p:spPr>
          <a:xfrm>
            <a:off x="6176963" y="3838575"/>
            <a:ext cx="183832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3" name="文本框 229377"/>
          <p:cNvSpPr txBox="1"/>
          <p:nvPr/>
        </p:nvSpPr>
        <p:spPr>
          <a:xfrm>
            <a:off x="1114425" y="3235325"/>
            <a:ext cx="8029575" cy="6397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需请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相应级别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、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具有资质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的测评中心进行风险评估；</a:t>
            </a:r>
            <a:endParaRPr lang="en-US" altLang="zh-CN" sz="24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54274" name="Group 51"/>
          <p:cNvGrpSpPr/>
          <p:nvPr/>
        </p:nvGrpSpPr>
        <p:grpSpPr>
          <a:xfrm>
            <a:off x="587375" y="3544888"/>
            <a:ext cx="236538" cy="233362"/>
            <a:chOff x="166" y="1752"/>
            <a:chExt cx="696" cy="698"/>
          </a:xfrm>
        </p:grpSpPr>
        <p:sp>
          <p:nvSpPr>
            <p:cNvPr id="54275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76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77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78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54279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流程三：风险评估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229385" name="直接连接符 229384"/>
          <p:cNvSpPr/>
          <p:nvPr/>
        </p:nvSpPr>
        <p:spPr>
          <a:xfrm>
            <a:off x="1778000" y="3857625"/>
            <a:ext cx="12827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54281" name="文本框 229385"/>
          <p:cNvSpPr txBox="1"/>
          <p:nvPr/>
        </p:nvSpPr>
        <p:spPr>
          <a:xfrm>
            <a:off x="406400" y="1219200"/>
            <a:ext cx="8331200" cy="1878013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</a:pPr>
            <a:r>
              <a:rPr lang="zh-CN" altLang="en-US" sz="26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        </a:t>
            </a:r>
            <a:r>
              <a:rPr lang="zh-CN" altLang="en-US" sz="2600" dirty="0">
                <a:latin typeface="Arial" panose="020B0604020202020204" pitchFamily="34" charset="0"/>
                <a:ea typeface="幼圆" panose="02010509060101010101" pitchFamily="49" charset="-122"/>
              </a:rPr>
              <a:t>风险评估是对信息资产</a:t>
            </a:r>
            <a:r>
              <a:rPr lang="zh-CN" altLang="en-US" sz="26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面临的威胁、存在的弱点、造成的影响</a:t>
            </a:r>
            <a:r>
              <a:rPr lang="zh-CN" altLang="en-US" sz="2600" dirty="0">
                <a:latin typeface="Arial" panose="020B0604020202020204" pitchFamily="34" charset="0"/>
                <a:ea typeface="幼圆" panose="02010509060101010101" pitchFamily="49" charset="-122"/>
              </a:rPr>
              <a:t>，以及三者综合作用而带来风险的可能性的评估。风险评估是确定信息安全需求的一个重要途径。</a:t>
            </a:r>
            <a:endParaRPr lang="en-US" altLang="zh-CN" sz="26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29387" name="直接连接符 229386"/>
          <p:cNvSpPr/>
          <p:nvPr/>
        </p:nvSpPr>
        <p:spPr>
          <a:xfrm>
            <a:off x="3314700" y="3857625"/>
            <a:ext cx="12827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54283" name="文本框 229387"/>
          <p:cNvSpPr txBox="1"/>
          <p:nvPr/>
        </p:nvSpPr>
        <p:spPr>
          <a:xfrm>
            <a:off x="1114425" y="4060825"/>
            <a:ext cx="8029575" cy="6397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风险评估完成后出具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评估报告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》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和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整改意见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》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；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54284" name="Group 51"/>
          <p:cNvGrpSpPr/>
          <p:nvPr/>
        </p:nvGrpSpPr>
        <p:grpSpPr>
          <a:xfrm>
            <a:off x="587375" y="4359275"/>
            <a:ext cx="236538" cy="233363"/>
            <a:chOff x="166" y="1752"/>
            <a:chExt cx="696" cy="698"/>
          </a:xfrm>
        </p:grpSpPr>
        <p:sp>
          <p:nvSpPr>
            <p:cNvPr id="54285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86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87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288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29394" name="直接连接符 229393"/>
          <p:cNvSpPr/>
          <p:nvPr/>
        </p:nvSpPr>
        <p:spPr>
          <a:xfrm>
            <a:off x="4127500" y="4683125"/>
            <a:ext cx="15748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29395" name="直接连接符 229394"/>
          <p:cNvSpPr/>
          <p:nvPr/>
        </p:nvSpPr>
        <p:spPr>
          <a:xfrm>
            <a:off x="6273800" y="4683125"/>
            <a:ext cx="15748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9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占位符 537602"/>
          <p:cNvSpPr>
            <a:spLocks noGrp="1"/>
          </p:cNvSpPr>
          <p:nvPr>
            <p:ph idx="1"/>
          </p:nvPr>
        </p:nvSpPr>
        <p:spPr>
          <a:xfrm>
            <a:off x="-541020" y="2634298"/>
            <a:ext cx="9156700" cy="5092700"/>
          </a:xfrm>
        </p:spPr>
        <p:txBody>
          <a:bodyPr lIns="105533" tIns="52767" rIns="105533" bIns="52767" anchor="t"/>
          <a:p>
            <a:pPr>
              <a:buNone/>
            </a:pPr>
            <a:r>
              <a:rPr lang="zh-CN" altLang="en-US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  </a:t>
            </a:r>
            <a:endParaRPr lang="zh-CN" altLang="en-US" sz="21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230402" name="组合 230401"/>
          <p:cNvGrpSpPr/>
          <p:nvPr/>
        </p:nvGrpSpPr>
        <p:grpSpPr>
          <a:xfrm>
            <a:off x="1303338" y="984250"/>
            <a:ext cx="2060575" cy="1435100"/>
            <a:chOff x="821" y="669"/>
            <a:chExt cx="1298" cy="904"/>
          </a:xfrm>
        </p:grpSpPr>
        <p:sp>
          <p:nvSpPr>
            <p:cNvPr id="230403" name="圆角矩形 230402"/>
            <p:cNvSpPr/>
            <p:nvPr/>
          </p:nvSpPr>
          <p:spPr>
            <a:xfrm>
              <a:off x="941" y="669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04" name="圆角矩形 230403"/>
            <p:cNvSpPr/>
            <p:nvPr/>
          </p:nvSpPr>
          <p:spPr>
            <a:xfrm>
              <a:off x="821" y="973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1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0" name="文本框 230404"/>
            <p:cNvSpPr txBox="1"/>
            <p:nvPr/>
          </p:nvSpPr>
          <p:spPr>
            <a:xfrm>
              <a:off x="933" y="830"/>
              <a:ext cx="1186" cy="510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latin typeface="Arial" panose="020B0604020202020204" pitchFamily="34" charset="0"/>
                  <a:ea typeface="幼圆" panose="02010509060101010101" pitchFamily="49" charset="-122"/>
                </a:rPr>
                <a:t>整改意见</a:t>
              </a:r>
              <a:endParaRPr lang="zh-CN" altLang="en-US" sz="20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latin typeface="Arial" panose="020B0604020202020204" pitchFamily="34" charset="0"/>
                  <a:ea typeface="幼圆" panose="02010509060101010101" pitchFamily="49" charset="-122"/>
                </a:rPr>
                <a:t>需求分析</a:t>
              </a:r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30406" name="组合 230405"/>
          <p:cNvGrpSpPr/>
          <p:nvPr/>
        </p:nvGrpSpPr>
        <p:grpSpPr>
          <a:xfrm>
            <a:off x="592138" y="2813050"/>
            <a:ext cx="2400300" cy="1435100"/>
            <a:chOff x="373" y="1863"/>
            <a:chExt cx="1512" cy="904"/>
          </a:xfrm>
        </p:grpSpPr>
        <p:sp>
          <p:nvSpPr>
            <p:cNvPr id="230407" name="圆角矩形 230406"/>
            <p:cNvSpPr/>
            <p:nvPr/>
          </p:nvSpPr>
          <p:spPr>
            <a:xfrm>
              <a:off x="513" y="1863"/>
              <a:ext cx="1372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08" name="圆角矩形 230407"/>
            <p:cNvSpPr/>
            <p:nvPr/>
          </p:nvSpPr>
          <p:spPr>
            <a:xfrm>
              <a:off x="373" y="2167"/>
              <a:ext cx="257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2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4" name="文本框 230408"/>
            <p:cNvSpPr txBox="1"/>
            <p:nvPr/>
          </p:nvSpPr>
          <p:spPr>
            <a:xfrm>
              <a:off x="651" y="2043"/>
              <a:ext cx="1097" cy="538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latin typeface="Arial" panose="020B0604020202020204" pitchFamily="34" charset="0"/>
                  <a:ea typeface="幼圆" panose="02010509060101010101" pitchFamily="49" charset="-122"/>
                </a:rPr>
                <a:t>总体设计</a:t>
              </a:r>
              <a:endParaRPr lang="zh-CN" altLang="en-US" sz="20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latin typeface="Arial" panose="020B0604020202020204" pitchFamily="34" charset="0"/>
                  <a:ea typeface="幼圆" panose="02010509060101010101" pitchFamily="49" charset="-122"/>
                </a:rPr>
                <a:t>详细设计</a:t>
              </a:r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30410" name="组合 230409"/>
          <p:cNvGrpSpPr/>
          <p:nvPr/>
        </p:nvGrpSpPr>
        <p:grpSpPr>
          <a:xfrm>
            <a:off x="992188" y="4579938"/>
            <a:ext cx="2060575" cy="1435100"/>
            <a:chOff x="625" y="2976"/>
            <a:chExt cx="1298" cy="904"/>
          </a:xfrm>
        </p:grpSpPr>
        <p:sp>
          <p:nvSpPr>
            <p:cNvPr id="230411" name="圆角矩形 230410"/>
            <p:cNvSpPr/>
            <p:nvPr/>
          </p:nvSpPr>
          <p:spPr>
            <a:xfrm>
              <a:off x="745" y="2976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12" name="圆角矩形 230411"/>
            <p:cNvSpPr/>
            <p:nvPr/>
          </p:nvSpPr>
          <p:spPr>
            <a:xfrm>
              <a:off x="625" y="3280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3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8" name="文本框 230412"/>
            <p:cNvSpPr txBox="1"/>
            <p:nvPr/>
          </p:nvSpPr>
          <p:spPr>
            <a:xfrm>
              <a:off x="832" y="3160"/>
              <a:ext cx="1067" cy="491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应急方案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灾备方案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30414" name="组合 230413"/>
          <p:cNvGrpSpPr/>
          <p:nvPr/>
        </p:nvGrpSpPr>
        <p:grpSpPr>
          <a:xfrm>
            <a:off x="5776913" y="4570413"/>
            <a:ext cx="2060575" cy="1435100"/>
            <a:chOff x="3639" y="2970"/>
            <a:chExt cx="1298" cy="904"/>
          </a:xfrm>
        </p:grpSpPr>
        <p:sp>
          <p:nvSpPr>
            <p:cNvPr id="230415" name="圆角矩形 230414"/>
            <p:cNvSpPr/>
            <p:nvPr/>
          </p:nvSpPr>
          <p:spPr>
            <a:xfrm>
              <a:off x="3759" y="2970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16" name="圆角矩形 230415"/>
            <p:cNvSpPr/>
            <p:nvPr/>
          </p:nvSpPr>
          <p:spPr>
            <a:xfrm>
              <a:off x="3639" y="3274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5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2" name="文本框 230416"/>
            <p:cNvSpPr txBox="1"/>
            <p:nvPr/>
          </p:nvSpPr>
          <p:spPr>
            <a:xfrm>
              <a:off x="3846" y="3154"/>
              <a:ext cx="1067" cy="491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方案与产品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安全性论证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30418" name="组合 230417"/>
          <p:cNvGrpSpPr/>
          <p:nvPr/>
        </p:nvGrpSpPr>
        <p:grpSpPr>
          <a:xfrm>
            <a:off x="6186488" y="2787650"/>
            <a:ext cx="2060575" cy="1435100"/>
            <a:chOff x="3897" y="1847"/>
            <a:chExt cx="1298" cy="904"/>
          </a:xfrm>
        </p:grpSpPr>
        <p:sp>
          <p:nvSpPr>
            <p:cNvPr id="55314" name="圆角矩形 230418"/>
            <p:cNvSpPr/>
            <p:nvPr/>
          </p:nvSpPr>
          <p:spPr>
            <a:xfrm>
              <a:off x="4017" y="1847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90D178"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indent="0" algn="l" eaLnBrk="0" hangingPunct="0">
                <a:lnSpc>
                  <a:spcPct val="85000"/>
                </a:lnSpc>
              </a:pPr>
              <a:endParaRPr lang="en-US" altLang="zh-CN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30420" name="圆角矩形 230419"/>
            <p:cNvSpPr/>
            <p:nvPr/>
          </p:nvSpPr>
          <p:spPr>
            <a:xfrm>
              <a:off x="3897" y="2151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6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6" name="文本框 230420"/>
            <p:cNvSpPr txBox="1"/>
            <p:nvPr/>
          </p:nvSpPr>
          <p:spPr>
            <a:xfrm>
              <a:off x="4104" y="2159"/>
              <a:ext cx="1067" cy="231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项目预算</a:t>
              </a:r>
              <a:endParaRPr lang="en-US" altLang="zh-CN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230422" name="组合 230421"/>
          <p:cNvGrpSpPr/>
          <p:nvPr/>
        </p:nvGrpSpPr>
        <p:grpSpPr>
          <a:xfrm>
            <a:off x="5514975" y="996950"/>
            <a:ext cx="2060575" cy="1435100"/>
            <a:chOff x="1541" y="2544"/>
            <a:chExt cx="1298" cy="904"/>
          </a:xfrm>
        </p:grpSpPr>
        <p:sp>
          <p:nvSpPr>
            <p:cNvPr id="230423" name="圆角矩形 230422"/>
            <p:cNvSpPr/>
            <p:nvPr/>
          </p:nvSpPr>
          <p:spPr>
            <a:xfrm>
              <a:off x="1661" y="2544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24" name="圆角矩形 230423"/>
            <p:cNvSpPr/>
            <p:nvPr/>
          </p:nvSpPr>
          <p:spPr>
            <a:xfrm>
              <a:off x="1541" y="2848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7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20" name="文本框 230424"/>
            <p:cNvSpPr txBox="1"/>
            <p:nvPr/>
          </p:nvSpPr>
          <p:spPr>
            <a:xfrm>
              <a:off x="1748" y="2704"/>
              <a:ext cx="1067" cy="491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项目实施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方案设计</a:t>
              </a:r>
              <a:endPara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30426" name="Freeform 217"/>
          <p:cNvSpPr/>
          <p:nvPr/>
        </p:nvSpPr>
        <p:spPr>
          <a:xfrm rot="-4279487" flipH="1" flipV="1">
            <a:off x="1516063" y="2319338"/>
            <a:ext cx="842962" cy="404812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0427" name="Freeform 217"/>
          <p:cNvSpPr/>
          <p:nvPr/>
        </p:nvSpPr>
        <p:spPr>
          <a:xfrm rot="-7413157" flipH="1" flipV="1">
            <a:off x="1406525" y="4292600"/>
            <a:ext cx="842963" cy="404813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30428" name="组合 230427"/>
          <p:cNvGrpSpPr/>
          <p:nvPr/>
        </p:nvGrpSpPr>
        <p:grpSpPr>
          <a:xfrm>
            <a:off x="3438525" y="4926013"/>
            <a:ext cx="2060575" cy="1435100"/>
            <a:chOff x="2166" y="3236"/>
            <a:chExt cx="1298" cy="904"/>
          </a:xfrm>
        </p:grpSpPr>
        <p:sp>
          <p:nvSpPr>
            <p:cNvPr id="230429" name="圆角矩形 230428"/>
            <p:cNvSpPr/>
            <p:nvPr/>
          </p:nvSpPr>
          <p:spPr>
            <a:xfrm>
              <a:off x="2286" y="3236"/>
              <a:ext cx="1178" cy="904"/>
            </a:xfrm>
            <a:prstGeom prst="roundRect">
              <a:avLst>
                <a:gd name="adj" fmla="val 4167"/>
              </a:avLst>
            </a:prstGeom>
            <a:gradFill rotWithShape="1">
              <a:gsLst>
                <a:gs pos="0">
                  <a:srgbClr val="50B72B">
                    <a:alpha val="80000"/>
                  </a:srgbClr>
                </a:gs>
                <a:gs pos="100000">
                  <a:srgbClr val="50B72B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lIns="457200" anchor="ctr"/>
            <a:p>
              <a:pPr lvl="0" algn="l" eaLnBrk="0" fontAlgn="base" hangingPunct="0">
                <a:lnSpc>
                  <a:spcPct val="85000"/>
                </a:lnSpc>
                <a:buClrTx/>
              </a:pPr>
              <a:endParaRPr lang="en-US" altLang="zh-CN" sz="1400" strike="noStrike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430" name="圆角矩形 230429"/>
            <p:cNvSpPr/>
            <p:nvPr/>
          </p:nvSpPr>
          <p:spPr>
            <a:xfrm>
              <a:off x="2166" y="3540"/>
              <a:ext cx="221" cy="24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569EE0">
                    <a:alpha val="80000"/>
                  </a:srgbClr>
                </a:gs>
                <a:gs pos="100000">
                  <a:srgbClr val="569EE0">
                    <a:gamma/>
                    <a:tint val="63529"/>
                    <a:invGamma/>
                    <a:alpha val="50000"/>
                  </a:srgbClr>
                </a:gs>
              </a:gsLst>
              <a:lin ang="5400000" scaled="1"/>
              <a:tileRect/>
            </a:gradFill>
            <a:ln w="9525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p>
              <a:pPr lvl="0" eaLnBrk="0" fontAlgn="base" hangingPunct="0">
                <a:buClrTx/>
              </a:pPr>
              <a:r>
                <a:rPr lang="en-US" altLang="zh-CN" sz="2400" strike="noStrike" noProof="1">
                  <a:solidFill>
                    <a:srgbClr val="EC773C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ea"/>
                </a:rPr>
                <a:t>4</a:t>
              </a:r>
              <a:endParaRPr lang="en-US" altLang="zh-CN" sz="2400" strike="noStrike" noProof="1">
                <a:solidFill>
                  <a:srgbClr val="EC773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26" name="文本框 230430"/>
            <p:cNvSpPr txBox="1"/>
            <p:nvPr/>
          </p:nvSpPr>
          <p:spPr>
            <a:xfrm>
              <a:off x="2373" y="3412"/>
              <a:ext cx="1067" cy="538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latin typeface="Arial" panose="020B0604020202020204" pitchFamily="34" charset="0"/>
                  <a:ea typeface="幼圆" panose="02010509060101010101" pitchFamily="49" charset="-122"/>
                </a:rPr>
                <a:t>产品选型</a:t>
              </a:r>
              <a:endParaRPr lang="zh-CN" altLang="en-US" sz="20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latin typeface="Arial" panose="020B0604020202020204" pitchFamily="34" charset="0"/>
                  <a:ea typeface="幼圆" panose="02010509060101010101" pitchFamily="49" charset="-122"/>
                </a:rPr>
                <a:t>技术指标</a:t>
              </a:r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30432" name="Freeform 217"/>
          <p:cNvSpPr/>
          <p:nvPr/>
        </p:nvSpPr>
        <p:spPr>
          <a:xfrm rot="-9436154" flipH="1" flipV="1">
            <a:off x="2879725" y="5800725"/>
            <a:ext cx="842963" cy="404813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0433" name="Freeform 217"/>
          <p:cNvSpPr/>
          <p:nvPr/>
        </p:nvSpPr>
        <p:spPr>
          <a:xfrm rot="9168766" flipH="1" flipV="1">
            <a:off x="5319713" y="5843588"/>
            <a:ext cx="842962" cy="404812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0434" name="Freeform 217"/>
          <p:cNvSpPr/>
          <p:nvPr/>
        </p:nvSpPr>
        <p:spPr>
          <a:xfrm rot="6930135" flipH="1" flipV="1">
            <a:off x="6659563" y="4200525"/>
            <a:ext cx="842962" cy="404813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0435" name="Freeform 217"/>
          <p:cNvSpPr/>
          <p:nvPr/>
        </p:nvSpPr>
        <p:spPr>
          <a:xfrm rot="4365005" flipH="1" flipV="1">
            <a:off x="6677025" y="2266950"/>
            <a:ext cx="842963" cy="404813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 cap="rnd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0436" name="Freeform 217"/>
          <p:cNvSpPr/>
          <p:nvPr/>
        </p:nvSpPr>
        <p:spPr>
          <a:xfrm rot="-2193655" flipH="1" flipV="1">
            <a:off x="4883150" y="1135063"/>
            <a:ext cx="865188" cy="404812"/>
          </a:xfrm>
          <a:custGeom>
            <a:avLst/>
            <a:gdLst/>
            <a:ahLst/>
            <a:cxnLst>
              <a:cxn ang="0">
                <a:pos x="671" y="33"/>
              </a:cxn>
              <a:cxn ang="0">
                <a:pos x="735" y="126"/>
              </a:cxn>
              <a:cxn ang="0">
                <a:pos x="703" y="118"/>
              </a:cxn>
              <a:cxn ang="0">
                <a:pos x="656" y="129"/>
              </a:cxn>
              <a:cxn ang="0">
                <a:pos x="608" y="139"/>
              </a:cxn>
              <a:cxn ang="0">
                <a:pos x="554" y="147"/>
              </a:cxn>
              <a:cxn ang="0">
                <a:pos x="507" y="151"/>
              </a:cxn>
              <a:cxn ang="0">
                <a:pos x="462" y="153"/>
              </a:cxn>
              <a:cxn ang="0">
                <a:pos x="416" y="153"/>
              </a:cxn>
              <a:cxn ang="0">
                <a:pos x="366" y="150"/>
              </a:cxn>
              <a:cxn ang="0">
                <a:pos x="303" y="141"/>
              </a:cxn>
              <a:cxn ang="0">
                <a:pos x="250" y="130"/>
              </a:cxn>
              <a:cxn ang="0">
                <a:pos x="208" y="119"/>
              </a:cxn>
              <a:cxn ang="0">
                <a:pos x="164" y="104"/>
              </a:cxn>
              <a:cxn ang="0">
                <a:pos x="116" y="82"/>
              </a:cxn>
              <a:cxn ang="0">
                <a:pos x="75" y="60"/>
              </a:cxn>
              <a:cxn ang="0">
                <a:pos x="49" y="42"/>
              </a:cxn>
              <a:cxn ang="0">
                <a:pos x="0" y="0"/>
              </a:cxn>
              <a:cxn ang="0">
                <a:pos x="64" y="40"/>
              </a:cxn>
              <a:cxn ang="0">
                <a:pos x="105" y="60"/>
              </a:cxn>
              <a:cxn ang="0">
                <a:pos x="147" y="74"/>
              </a:cxn>
              <a:cxn ang="0">
                <a:pos x="189" y="86"/>
              </a:cxn>
              <a:cxn ang="0">
                <a:pos x="233" y="94"/>
              </a:cxn>
              <a:cxn ang="0">
                <a:pos x="273" y="99"/>
              </a:cxn>
              <a:cxn ang="0">
                <a:pos x="321" y="102"/>
              </a:cxn>
              <a:cxn ang="0">
                <a:pos x="366" y="102"/>
              </a:cxn>
              <a:cxn ang="0">
                <a:pos x="425" y="100"/>
              </a:cxn>
              <a:cxn ang="0">
                <a:pos x="478" y="95"/>
              </a:cxn>
              <a:cxn ang="0">
                <a:pos x="528" y="88"/>
              </a:cxn>
              <a:cxn ang="0">
                <a:pos x="579" y="78"/>
              </a:cxn>
              <a:cxn ang="0">
                <a:pos x="629" y="67"/>
              </a:cxn>
              <a:cxn ang="0">
                <a:pos x="682" y="49"/>
              </a:cxn>
            </a:cxnLst>
            <a:pathLst>
              <a:path w="1717" h="484">
                <a:moveTo>
                  <a:pt x="1427" y="153"/>
                </a:moveTo>
                <a:lnTo>
                  <a:pt x="1405" y="102"/>
                </a:lnTo>
                <a:lnTo>
                  <a:pt x="1716" y="132"/>
                </a:lnTo>
                <a:lnTo>
                  <a:pt x="1540" y="395"/>
                </a:lnTo>
                <a:lnTo>
                  <a:pt x="1519" y="344"/>
                </a:lnTo>
                <a:lnTo>
                  <a:pt x="1472" y="369"/>
                </a:lnTo>
                <a:lnTo>
                  <a:pt x="1413" y="391"/>
                </a:lnTo>
                <a:lnTo>
                  <a:pt x="1373" y="403"/>
                </a:lnTo>
                <a:lnTo>
                  <a:pt x="1328" y="418"/>
                </a:lnTo>
                <a:lnTo>
                  <a:pt x="1274" y="433"/>
                </a:lnTo>
                <a:lnTo>
                  <a:pt x="1219" y="447"/>
                </a:lnTo>
                <a:lnTo>
                  <a:pt x="1160" y="458"/>
                </a:lnTo>
                <a:lnTo>
                  <a:pt x="1117" y="464"/>
                </a:lnTo>
                <a:lnTo>
                  <a:pt x="1062" y="472"/>
                </a:lnTo>
                <a:lnTo>
                  <a:pt x="1007" y="479"/>
                </a:lnTo>
                <a:lnTo>
                  <a:pt x="968" y="479"/>
                </a:lnTo>
                <a:lnTo>
                  <a:pt x="916" y="483"/>
                </a:lnTo>
                <a:lnTo>
                  <a:pt x="872" y="479"/>
                </a:lnTo>
                <a:lnTo>
                  <a:pt x="817" y="475"/>
                </a:lnTo>
                <a:lnTo>
                  <a:pt x="766" y="468"/>
                </a:lnTo>
                <a:lnTo>
                  <a:pt x="701" y="453"/>
                </a:lnTo>
                <a:lnTo>
                  <a:pt x="634" y="439"/>
                </a:lnTo>
                <a:lnTo>
                  <a:pt x="576" y="424"/>
                </a:lnTo>
                <a:lnTo>
                  <a:pt x="524" y="407"/>
                </a:lnTo>
                <a:lnTo>
                  <a:pt x="476" y="391"/>
                </a:lnTo>
                <a:lnTo>
                  <a:pt x="435" y="373"/>
                </a:lnTo>
                <a:lnTo>
                  <a:pt x="384" y="349"/>
                </a:lnTo>
                <a:lnTo>
                  <a:pt x="344" y="326"/>
                </a:lnTo>
                <a:lnTo>
                  <a:pt x="293" y="293"/>
                </a:lnTo>
                <a:lnTo>
                  <a:pt x="242" y="256"/>
                </a:lnTo>
                <a:lnTo>
                  <a:pt x="205" y="226"/>
                </a:lnTo>
                <a:lnTo>
                  <a:pt x="157" y="186"/>
                </a:lnTo>
                <a:lnTo>
                  <a:pt x="124" y="158"/>
                </a:lnTo>
                <a:lnTo>
                  <a:pt x="102" y="132"/>
                </a:lnTo>
                <a:lnTo>
                  <a:pt x="62" y="88"/>
                </a:lnTo>
                <a:lnTo>
                  <a:pt x="0" y="0"/>
                </a:lnTo>
                <a:lnTo>
                  <a:pt x="91" y="88"/>
                </a:lnTo>
                <a:lnTo>
                  <a:pt x="135" y="124"/>
                </a:lnTo>
                <a:lnTo>
                  <a:pt x="175" y="158"/>
                </a:lnTo>
                <a:lnTo>
                  <a:pt x="219" y="186"/>
                </a:lnTo>
                <a:lnTo>
                  <a:pt x="263" y="209"/>
                </a:lnTo>
                <a:lnTo>
                  <a:pt x="307" y="231"/>
                </a:lnTo>
                <a:lnTo>
                  <a:pt x="355" y="253"/>
                </a:lnTo>
                <a:lnTo>
                  <a:pt x="395" y="267"/>
                </a:lnTo>
                <a:lnTo>
                  <a:pt x="439" y="282"/>
                </a:lnTo>
                <a:lnTo>
                  <a:pt x="487" y="293"/>
                </a:lnTo>
                <a:lnTo>
                  <a:pt x="534" y="301"/>
                </a:lnTo>
                <a:lnTo>
                  <a:pt x="571" y="309"/>
                </a:lnTo>
                <a:lnTo>
                  <a:pt x="622" y="312"/>
                </a:lnTo>
                <a:lnTo>
                  <a:pt x="673" y="318"/>
                </a:lnTo>
                <a:lnTo>
                  <a:pt x="718" y="318"/>
                </a:lnTo>
                <a:lnTo>
                  <a:pt x="766" y="318"/>
                </a:lnTo>
                <a:lnTo>
                  <a:pt x="828" y="318"/>
                </a:lnTo>
                <a:lnTo>
                  <a:pt x="890" y="311"/>
                </a:lnTo>
                <a:lnTo>
                  <a:pt x="949" y="304"/>
                </a:lnTo>
                <a:lnTo>
                  <a:pt x="1000" y="296"/>
                </a:lnTo>
                <a:lnTo>
                  <a:pt x="1058" y="285"/>
                </a:lnTo>
                <a:lnTo>
                  <a:pt x="1106" y="274"/>
                </a:lnTo>
                <a:lnTo>
                  <a:pt x="1156" y="260"/>
                </a:lnTo>
                <a:lnTo>
                  <a:pt x="1212" y="245"/>
                </a:lnTo>
                <a:lnTo>
                  <a:pt x="1259" y="231"/>
                </a:lnTo>
                <a:lnTo>
                  <a:pt x="1318" y="209"/>
                </a:lnTo>
                <a:lnTo>
                  <a:pt x="1362" y="190"/>
                </a:lnTo>
                <a:lnTo>
                  <a:pt x="1427" y="153"/>
                </a:lnTo>
              </a:path>
            </a:pathLst>
          </a:custGeom>
          <a:solidFill>
            <a:schemeClr val="tx2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55332" name="组合 230436"/>
          <p:cNvGrpSpPr/>
          <p:nvPr/>
        </p:nvGrpSpPr>
        <p:grpSpPr>
          <a:xfrm>
            <a:off x="3406775" y="2078038"/>
            <a:ext cx="2260600" cy="2295525"/>
            <a:chOff x="2146" y="1309"/>
            <a:chExt cx="1424" cy="1446"/>
          </a:xfrm>
        </p:grpSpPr>
        <p:grpSp>
          <p:nvGrpSpPr>
            <p:cNvPr id="55333" name="组合 230437"/>
            <p:cNvGrpSpPr/>
            <p:nvPr/>
          </p:nvGrpSpPr>
          <p:grpSpPr>
            <a:xfrm>
              <a:off x="2155" y="1309"/>
              <a:ext cx="1399" cy="1399"/>
              <a:chOff x="4001" y="967"/>
              <a:chExt cx="1399" cy="1399"/>
            </a:xfrm>
          </p:grpSpPr>
          <p:pic>
            <p:nvPicPr>
              <p:cNvPr id="55334" name="图片 230438" descr="halo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001" y="967"/>
                <a:ext cx="1399" cy="139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35" name="图片 230439" descr="Server0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81" y="1106"/>
                <a:ext cx="344" cy="40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5336" name="图片 230440" descr="Computer_DumbTerminal0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00" y="1021"/>
                <a:ext cx="388" cy="40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55337" name="组合 230441"/>
              <p:cNvGrpSpPr/>
              <p:nvPr/>
            </p:nvGrpSpPr>
            <p:grpSpPr>
              <a:xfrm>
                <a:off x="4945" y="1434"/>
                <a:ext cx="429" cy="413"/>
                <a:chOff x="3405" y="2080"/>
                <a:chExt cx="670" cy="645"/>
              </a:xfrm>
            </p:grpSpPr>
            <p:pic>
              <p:nvPicPr>
                <p:cNvPr id="55338" name="图片 230442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05" y="208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39" name="图片 230443" descr="Global0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27" y="2374"/>
                  <a:ext cx="348" cy="35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55340" name="组合 230444"/>
              <p:cNvGrpSpPr/>
              <p:nvPr/>
            </p:nvGrpSpPr>
            <p:grpSpPr>
              <a:xfrm>
                <a:off x="4090" y="1518"/>
                <a:ext cx="386" cy="543"/>
                <a:chOff x="3277" y="2622"/>
                <a:chExt cx="853" cy="1201"/>
              </a:xfrm>
            </p:grpSpPr>
            <p:pic>
              <p:nvPicPr>
                <p:cNvPr id="55341" name="图片 230445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3044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2" name="图片 230446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319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3" name="图片 230447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2622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4" name="图片 230448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2768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55345" name="组合 230449"/>
              <p:cNvGrpSpPr/>
              <p:nvPr/>
            </p:nvGrpSpPr>
            <p:grpSpPr>
              <a:xfrm>
                <a:off x="4525" y="1833"/>
                <a:ext cx="481" cy="370"/>
                <a:chOff x="2150" y="2500"/>
                <a:chExt cx="1426" cy="1098"/>
              </a:xfrm>
            </p:grpSpPr>
            <p:pic>
              <p:nvPicPr>
                <p:cNvPr id="55346" name="图片 230450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513" y="2500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7" name="图片 230451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000" y="2679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8" name="图片 230452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150" y="2776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55349" name="图片 230453" descr="Database0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37" y="2955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pic>
            <p:nvPicPr>
              <p:cNvPr id="55350" name="图片 230454" descr="MsSecurityBaseAnalyzer0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31" y="1318"/>
                <a:ext cx="569" cy="557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5351" name="文本框 230455"/>
            <p:cNvSpPr txBox="1"/>
            <p:nvPr/>
          </p:nvSpPr>
          <p:spPr>
            <a:xfrm>
              <a:off x="2146" y="2505"/>
              <a:ext cx="1424" cy="250"/>
            </a:xfrm>
            <a:prstGeom prst="rect">
              <a:avLst/>
            </a:prstGeom>
            <a:noFill/>
            <a:ln w="38100">
              <a:noFill/>
            </a:ln>
            <a:effectLst>
              <a:prstShdw prst="shdw17" dist="17961" dir="2699999">
                <a:srgbClr val="4D0000"/>
              </a:prstShdw>
            </a:effectLst>
          </p:spPr>
          <p:txBody>
            <a:bodyPr anchor="t">
              <a:spAutoFit/>
            </a:bodyPr>
            <a:p>
              <a:pPr lvl="0" indent="0" algn="ctr">
                <a:spcBef>
                  <a:spcPct val="50000"/>
                </a:spcBef>
              </a:pPr>
              <a:r>
                <a:rPr lang="zh-CN" altLang="en-US" sz="2000" dirty="0">
                  <a:solidFill>
                    <a:schemeClr val="tx2"/>
                  </a:solidFill>
                  <a:latin typeface="Arial" panose="020B0604020202020204" pitchFamily="34" charset="0"/>
                  <a:ea typeface="幼圆" panose="02010509060101010101" pitchFamily="49" charset="-122"/>
                </a:rPr>
                <a:t>信息系统等保体系</a:t>
              </a:r>
              <a:endParaRPr lang="zh-CN" altLang="en-US" sz="2000" dirty="0">
                <a:solidFill>
                  <a:schemeClr val="tx2"/>
                </a:solidFill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55352" name="文本框 230456"/>
          <p:cNvSpPr txBox="1"/>
          <p:nvPr/>
        </p:nvSpPr>
        <p:spPr>
          <a:xfrm>
            <a:off x="3621088" y="1589088"/>
            <a:ext cx="1828800" cy="579437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sz="32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建设目标</a:t>
            </a:r>
            <a:endParaRPr lang="zh-CN" altLang="en-US" sz="3200" dirty="0">
              <a:solidFill>
                <a:srgbClr val="FFCC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55353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流程四：安全建设和整改</a:t>
            </a:r>
            <a:endParaRPr lang="en-US" altLang="zh-CN" sz="4400" b="0">
              <a:solidFill>
                <a:schemeClr val="bg1"/>
              </a:solidFill>
              <a:latin typeface="黑体" panose="02010600030101010101" pitchFamily="2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3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26" grpId="0" bldLvl="0" animBg="1"/>
      <p:bldP spid="230427" grpId="0" bldLvl="0" animBg="1"/>
      <p:bldP spid="230432" grpId="0" bldLvl="0" animBg="1"/>
      <p:bldP spid="230433" grpId="0" bldLvl="0" animBg="1"/>
      <p:bldP spid="230434" grpId="0" bldLvl="0" animBg="1"/>
      <p:bldP spid="230435" grpId="0" bldLvl="0" animBg="1"/>
      <p:bldP spid="23043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6254" name="表格 306253"/>
          <p:cNvGraphicFramePr/>
          <p:nvPr/>
        </p:nvGraphicFramePr>
        <p:xfrm>
          <a:off x="950913" y="1554163"/>
          <a:ext cx="7337425" cy="4314825"/>
        </p:xfrm>
        <a:graphic>
          <a:graphicData uri="http://schemas.openxmlformats.org/drawingml/2006/table">
            <a:tbl>
              <a:tblPr/>
              <a:tblGrid>
                <a:gridCol w="2251075"/>
                <a:gridCol w="2617788"/>
                <a:gridCol w="2468562"/>
              </a:tblGrid>
              <a:tr h="474663">
                <a:tc gridSpan="3"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b="1" dirty="0">
                          <a:solidFill>
                            <a:srgbClr val="FFFFFF"/>
                          </a:solidFill>
                        </a:rPr>
                        <a:t>安全现状与</a:t>
                      </a:r>
                      <a:r>
                        <a:rPr lang="en-US" altLang="zh-CN" b="1">
                          <a:solidFill>
                            <a:srgbClr val="FFFFFF"/>
                          </a:solidFill>
                        </a:rPr>
                        <a:t>《</a:t>
                      </a:r>
                      <a:r>
                        <a:rPr lang="zh-CN" altLang="en-US" b="1" dirty="0">
                          <a:solidFill>
                            <a:srgbClr val="FFFFFF"/>
                          </a:solidFill>
                        </a:rPr>
                        <a:t>基本要求</a:t>
                      </a:r>
                      <a:r>
                        <a:rPr lang="en-US" altLang="zh-CN" b="1">
                          <a:solidFill>
                            <a:srgbClr val="FFFFFF"/>
                          </a:solidFill>
                        </a:rPr>
                        <a:t>》</a:t>
                      </a:r>
                      <a:r>
                        <a:rPr lang="zh-CN" altLang="en-US" b="1" dirty="0">
                          <a:solidFill>
                            <a:srgbClr val="FFFFFF"/>
                          </a:solidFill>
                        </a:rPr>
                        <a:t>的差异分析对照</a:t>
                      </a:r>
                      <a:endParaRPr lang="zh-CN" alt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65125"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</a:rPr>
                        <a:t>标准要求</a:t>
                      </a:r>
                      <a:endParaRPr lang="zh-CN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</a:rPr>
                        <a:t>是否满足</a:t>
                      </a:r>
                      <a:endParaRPr lang="zh-CN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2000" dirty="0">
                          <a:solidFill>
                            <a:srgbClr val="000000"/>
                          </a:solidFill>
                        </a:rPr>
                        <a:t>相应措施</a:t>
                      </a:r>
                      <a:endParaRPr lang="zh-CN" alt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38137">
                <a:tc gridSpan="3"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</a:rPr>
                        <a:t>物理安全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38138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38137">
                <a:tc gridSpan="3"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</a:rPr>
                        <a:t>网络安全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38138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38137">
                <a:tc gridSpan="3"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</a:rPr>
                        <a:t>主机安全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38138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38137">
                <a:tc gridSpan="3"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</a:rPr>
                        <a:t>应用安全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38138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38137">
                <a:tc gridSpan="3"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800" dirty="0">
                          <a:solidFill>
                            <a:srgbClr val="000000"/>
                          </a:solidFill>
                        </a:rPr>
                        <a:t>数据安全</a:t>
                      </a: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 hMerge="1">
                  <a:tcP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38138"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p>
                      <a:pPr marL="0" lvl="0" indent="0">
                        <a:spcBef>
                          <a:spcPct val="0"/>
                        </a:spcBef>
                        <a:buClrTx/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  <p:sp>
        <p:nvSpPr>
          <p:cNvPr id="58421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流程五：信息安全检查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2174875" y="1296670"/>
            <a:ext cx="1365250" cy="2578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540125" y="977900"/>
            <a:ext cx="2904490" cy="497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just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差异性分析</a:t>
            </a:r>
            <a:endParaRPr lang="zh-CN" altLang="en-US" sz="24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圆角矩形 237569"/>
          <p:cNvSpPr/>
          <p:nvPr/>
        </p:nvSpPr>
        <p:spPr>
          <a:xfrm>
            <a:off x="3284538" y="5881688"/>
            <a:ext cx="2830512" cy="403225"/>
          </a:xfrm>
          <a:prstGeom prst="roundRect">
            <a:avLst>
              <a:gd name="adj" fmla="val 9671"/>
            </a:avLst>
          </a:prstGeom>
          <a:gradFill rotWithShape="1">
            <a:gsLst>
              <a:gs pos="0">
                <a:srgbClr val="00478E">
                  <a:alpha val="80000"/>
                </a:srgbClr>
              </a:gs>
              <a:gs pos="100000">
                <a:srgbClr val="6590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indent="0" algn="ctr" eaLnBrk="0" hangingPunct="0"/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等保体系达标</a:t>
            </a:r>
            <a:endParaRPr lang="zh-CN" altLang="en-US" sz="2400" dirty="0">
              <a:solidFill>
                <a:srgbClr val="FFFFFF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63490" name="文本框 237570"/>
          <p:cNvSpPr txBox="1"/>
          <p:nvPr/>
        </p:nvSpPr>
        <p:spPr>
          <a:xfrm>
            <a:off x="1114425" y="2687638"/>
            <a:ext cx="8029575" cy="63976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需请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相应级别、具有资质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的测评中心进行等保测评；</a:t>
            </a:r>
            <a:endParaRPr lang="en-US" altLang="zh-CN" sz="24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63491" name="Group 51"/>
          <p:cNvGrpSpPr/>
          <p:nvPr/>
        </p:nvGrpSpPr>
        <p:grpSpPr>
          <a:xfrm>
            <a:off x="576263" y="3008313"/>
            <a:ext cx="236537" cy="233362"/>
            <a:chOff x="166" y="1752"/>
            <a:chExt cx="696" cy="698"/>
          </a:xfrm>
        </p:grpSpPr>
        <p:sp>
          <p:nvSpPr>
            <p:cNvPr id="63492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493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494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495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63496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237578" name="直接连接符 237577"/>
          <p:cNvSpPr/>
          <p:nvPr/>
        </p:nvSpPr>
        <p:spPr>
          <a:xfrm>
            <a:off x="1811338" y="3309938"/>
            <a:ext cx="12827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63498" name="文本框 237578"/>
          <p:cNvSpPr txBox="1"/>
          <p:nvPr/>
        </p:nvSpPr>
        <p:spPr>
          <a:xfrm>
            <a:off x="406400" y="887413"/>
            <a:ext cx="8331200" cy="1878012"/>
          </a:xfrm>
          <a:prstGeom prst="rect">
            <a:avLst/>
          </a:prstGeom>
          <a:noFill/>
          <a:ln w="38100">
            <a:noFill/>
          </a:ln>
          <a:effectLst>
            <a:prstShdw prst="shdw17" dist="17961" dir="2699999">
              <a:srgbClr val="4D0000"/>
            </a:prstShdw>
          </a:effectLst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</a:pPr>
            <a:r>
              <a:rPr lang="zh-CN" altLang="en-US" sz="2600" dirty="0">
                <a:solidFill>
                  <a:srgbClr val="FFCC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       </a:t>
            </a:r>
            <a:r>
              <a:rPr lang="zh-CN" altLang="en-US" sz="2600" dirty="0">
                <a:latin typeface="Arial" panose="020B0604020202020204" pitchFamily="34" charset="0"/>
                <a:ea typeface="幼圆" panose="02010509060101010101" pitchFamily="49" charset="-122"/>
              </a:rPr>
              <a:t>以相应的</a:t>
            </a:r>
            <a:r>
              <a:rPr lang="zh-CN" altLang="en-US" sz="26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政策、标准</a:t>
            </a:r>
            <a:r>
              <a:rPr lang="zh-CN" altLang="en-US" sz="2600" dirty="0">
                <a:latin typeface="Arial" panose="020B0604020202020204" pitchFamily="34" charset="0"/>
                <a:ea typeface="幼圆" panose="02010509060101010101" pitchFamily="49" charset="-122"/>
              </a:rPr>
              <a:t>为基准，对等保体系进行风险评测，从</a:t>
            </a:r>
            <a:r>
              <a:rPr lang="zh-CN" altLang="en-US" sz="26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面临的威胁、存在的弱点、造成的影响</a:t>
            </a:r>
            <a:r>
              <a:rPr lang="zh-CN" altLang="en-US" sz="2600" dirty="0">
                <a:latin typeface="Arial" panose="020B0604020202020204" pitchFamily="34" charset="0"/>
                <a:ea typeface="幼圆" panose="02010509060101010101" pitchFamily="49" charset="-122"/>
              </a:rPr>
              <a:t>，以及三者综合作用角度，分析信息系统的等保体系是否达标。</a:t>
            </a:r>
            <a:endParaRPr lang="en-US" altLang="zh-CN" sz="26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37580" name="直接连接符 237579"/>
          <p:cNvSpPr/>
          <p:nvPr/>
        </p:nvSpPr>
        <p:spPr>
          <a:xfrm>
            <a:off x="3314700" y="3309938"/>
            <a:ext cx="12827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63500" name="文本框 237580"/>
          <p:cNvSpPr txBox="1"/>
          <p:nvPr/>
        </p:nvSpPr>
        <p:spPr>
          <a:xfrm>
            <a:off x="1114425" y="3259138"/>
            <a:ext cx="8029575" cy="63976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lnSpc>
                <a:spcPct val="150000"/>
              </a:lnSpc>
              <a:spcBef>
                <a:spcPct val="1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等保测评完成后出具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测评报告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》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和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整改意见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》</a:t>
            </a: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；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63501" name="Group 51"/>
          <p:cNvGrpSpPr/>
          <p:nvPr/>
        </p:nvGrpSpPr>
        <p:grpSpPr>
          <a:xfrm>
            <a:off x="576263" y="3579813"/>
            <a:ext cx="236537" cy="233362"/>
            <a:chOff x="166" y="1752"/>
            <a:chExt cx="696" cy="698"/>
          </a:xfrm>
        </p:grpSpPr>
        <p:sp>
          <p:nvSpPr>
            <p:cNvPr id="63502" name="Oval 52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503" name="Oval 53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504" name="Oval 54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63505" name="Oval 55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37587" name="直接连接符 237586"/>
          <p:cNvSpPr/>
          <p:nvPr/>
        </p:nvSpPr>
        <p:spPr>
          <a:xfrm>
            <a:off x="4102100" y="3881438"/>
            <a:ext cx="1611313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37588" name="直接连接符 237587"/>
          <p:cNvSpPr/>
          <p:nvPr/>
        </p:nvSpPr>
        <p:spPr>
          <a:xfrm>
            <a:off x="6273800" y="3881438"/>
            <a:ext cx="1574800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37589" name="圆角矩形 237588"/>
          <p:cNvSpPr/>
          <p:nvPr/>
        </p:nvSpPr>
        <p:spPr>
          <a:xfrm>
            <a:off x="3259138" y="4965700"/>
            <a:ext cx="2830512" cy="403225"/>
          </a:xfrm>
          <a:prstGeom prst="roundRect">
            <a:avLst>
              <a:gd name="adj" fmla="val 9671"/>
            </a:avLst>
          </a:prstGeom>
          <a:gradFill rotWithShape="1">
            <a:gsLst>
              <a:gs pos="0">
                <a:srgbClr val="00478E">
                  <a:alpha val="80000"/>
                </a:srgbClr>
              </a:gs>
              <a:gs pos="100000">
                <a:srgbClr val="6590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indent="0" algn="ctr" eaLnBrk="0" hangingPunct="0"/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等保体系测评</a:t>
            </a:r>
            <a:endParaRPr lang="zh-CN" altLang="en-US" sz="2400" dirty="0">
              <a:solidFill>
                <a:srgbClr val="FFFFFF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37590" name="直接连接符 237589"/>
          <p:cNvSpPr/>
          <p:nvPr/>
        </p:nvSpPr>
        <p:spPr>
          <a:xfrm flipH="1">
            <a:off x="6076950" y="5130800"/>
            <a:ext cx="735013" cy="0"/>
          </a:xfrm>
          <a:prstGeom prst="line">
            <a:avLst/>
          </a:prstGeom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591" name="直接连接符 237590"/>
          <p:cNvSpPr/>
          <p:nvPr/>
        </p:nvSpPr>
        <p:spPr>
          <a:xfrm flipV="1">
            <a:off x="6805613" y="4313238"/>
            <a:ext cx="0" cy="806450"/>
          </a:xfrm>
          <a:prstGeom prst="line">
            <a:avLst/>
          </a:prstGeom>
          <a:ln w="5715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592" name="直接连接符 237591"/>
          <p:cNvSpPr/>
          <p:nvPr/>
        </p:nvSpPr>
        <p:spPr>
          <a:xfrm flipH="1">
            <a:off x="6088063" y="4327525"/>
            <a:ext cx="723900" cy="0"/>
          </a:xfrm>
          <a:prstGeom prst="line">
            <a:avLst/>
          </a:prstGeom>
          <a:ln w="571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37593" name="直接连接符 237592"/>
          <p:cNvSpPr/>
          <p:nvPr/>
        </p:nvSpPr>
        <p:spPr>
          <a:xfrm flipH="1">
            <a:off x="4703763" y="5380038"/>
            <a:ext cx="0" cy="509587"/>
          </a:xfrm>
          <a:prstGeom prst="line">
            <a:avLst/>
          </a:prstGeom>
          <a:ln w="571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37594" name="圆角矩形 237593"/>
          <p:cNvSpPr/>
          <p:nvPr/>
        </p:nvSpPr>
        <p:spPr>
          <a:xfrm>
            <a:off x="3259138" y="4137025"/>
            <a:ext cx="2830512" cy="403225"/>
          </a:xfrm>
          <a:prstGeom prst="roundRect">
            <a:avLst>
              <a:gd name="adj" fmla="val 9671"/>
            </a:avLst>
          </a:prstGeom>
          <a:gradFill rotWithShape="1">
            <a:gsLst>
              <a:gs pos="0">
                <a:srgbClr val="00478E">
                  <a:alpha val="80000"/>
                </a:srgbClr>
              </a:gs>
              <a:gs pos="100000">
                <a:srgbClr val="6590BB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indent="0" algn="ctr" eaLnBrk="0" hangingPunct="0"/>
            <a:r>
              <a:rPr lang="zh-CN" altLang="en-US" sz="2400" dirty="0">
                <a:solidFill>
                  <a:srgbClr val="FFFFFF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信息等保整改</a:t>
            </a:r>
            <a:endParaRPr lang="zh-CN" altLang="en-US" sz="2400" dirty="0">
              <a:solidFill>
                <a:srgbClr val="FFFFFF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37595" name="文本框 237594"/>
          <p:cNvSpPr txBox="1"/>
          <p:nvPr/>
        </p:nvSpPr>
        <p:spPr>
          <a:xfrm>
            <a:off x="4102100" y="5373688"/>
            <a:ext cx="1155700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dirty="0">
                <a:solidFill>
                  <a:srgbClr val="00FF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通过</a:t>
            </a:r>
            <a:endParaRPr lang="zh-CN" altLang="en-US" dirty="0">
              <a:solidFill>
                <a:srgbClr val="00FF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37596" name="直接连接符 237595"/>
          <p:cNvSpPr/>
          <p:nvPr/>
        </p:nvSpPr>
        <p:spPr>
          <a:xfrm flipH="1">
            <a:off x="4703763" y="4560888"/>
            <a:ext cx="0" cy="379412"/>
          </a:xfrm>
          <a:prstGeom prst="line">
            <a:avLst/>
          </a:prstGeom>
          <a:ln w="57150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37597" name="文本框 237596"/>
          <p:cNvSpPr txBox="1"/>
          <p:nvPr/>
        </p:nvSpPr>
        <p:spPr>
          <a:xfrm>
            <a:off x="6057900" y="4918075"/>
            <a:ext cx="11557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未通过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7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7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0" grpId="0" bldLvl="0" animBg="1"/>
      <p:bldP spid="237589" grpId="0" bldLvl="0" animBg="1"/>
      <p:bldP spid="237594" grpId="0" bldLvl="0" animBg="1"/>
      <p:bldP spid="237595" grpId="0"/>
      <p:bldP spid="2375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文本框 238593"/>
          <p:cNvSpPr txBox="1"/>
          <p:nvPr/>
        </p:nvSpPr>
        <p:spPr>
          <a:xfrm>
            <a:off x="827088" y="927100"/>
            <a:ext cx="7878762" cy="1279525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just">
              <a:lnSpc>
                <a:spcPct val="130000"/>
              </a:lnSpc>
              <a:spcBef>
                <a:spcPct val="10000"/>
              </a:spcBef>
            </a:pPr>
            <a:r>
              <a:rPr lang="zh-CN" altLang="en-US" sz="3000" dirty="0">
                <a:latin typeface="Arial" panose="020B0604020202020204" pitchFamily="34" charset="0"/>
                <a:ea typeface="幼圆" panose="02010509060101010101" pitchFamily="49" charset="-122"/>
              </a:rPr>
              <a:t>构筑由</a:t>
            </a:r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安全管理中心</a:t>
            </a:r>
            <a:r>
              <a:rPr lang="zh-CN" altLang="en-US" sz="3000" dirty="0">
                <a:latin typeface="Arial" panose="020B0604020202020204" pitchFamily="34" charset="0"/>
                <a:ea typeface="幼圆" panose="02010509060101010101" pitchFamily="49" charset="-122"/>
              </a:rPr>
              <a:t>统一管理下的</a:t>
            </a:r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幼圆" panose="02010509060101010101" pitchFamily="49" charset="-122"/>
              </a:rPr>
              <a:t>计算环境、区域边界、通信网络</a:t>
            </a:r>
            <a:r>
              <a:rPr lang="zh-CN" altLang="en-US" sz="3000" dirty="0">
                <a:latin typeface="Arial" panose="020B0604020202020204" pitchFamily="34" charset="0"/>
                <a:ea typeface="幼圆" panose="02010509060101010101" pitchFamily="49" charset="-122"/>
              </a:rPr>
              <a:t>三重防御体系。</a:t>
            </a:r>
            <a:endParaRPr lang="zh-CN" altLang="en-US" sz="30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64514" name="文本框 238594"/>
          <p:cNvSpPr txBox="1"/>
          <p:nvPr/>
        </p:nvSpPr>
        <p:spPr>
          <a:xfrm>
            <a:off x="3579813" y="5838825"/>
            <a:ext cx="212883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algn="ctr"/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安全区域边界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64515" name="立方体 238595"/>
          <p:cNvSpPr/>
          <p:nvPr/>
        </p:nvSpPr>
        <p:spPr>
          <a:xfrm>
            <a:off x="4283075" y="4241800"/>
            <a:ext cx="609600" cy="1219200"/>
          </a:xfrm>
          <a:prstGeom prst="cube">
            <a:avLst>
              <a:gd name="adj" fmla="val 71009"/>
            </a:avLst>
          </a:prstGeom>
          <a:solidFill>
            <a:schemeClr val="accent1"/>
          </a:solidFill>
          <a:ln w="12700" cap="flat" cmpd="sng">
            <a:solidFill>
              <a:srgbClr val="99663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lvl="0" indent="0"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64516" name="圆角矩形 238596"/>
          <p:cNvSpPr/>
          <p:nvPr/>
        </p:nvSpPr>
        <p:spPr>
          <a:xfrm>
            <a:off x="904875" y="4106863"/>
            <a:ext cx="2054225" cy="1681162"/>
          </a:xfrm>
          <a:prstGeom prst="roundRect">
            <a:avLst>
              <a:gd name="adj" fmla="val 4167"/>
            </a:avLst>
          </a:prstGeom>
          <a:solidFill>
            <a:srgbClr val="CCECFF">
              <a:alpha val="49001"/>
            </a:srgbClr>
          </a:solidFill>
          <a:ln w="9525">
            <a:noFill/>
          </a:ln>
        </p:spPr>
        <p:txBody>
          <a:bodyPr wrap="none" anchor="ctr"/>
          <a:p>
            <a:pPr marL="342900" lvl="0" indent="5080" algn="l" eaLnBrk="0" hangingPunct="0">
              <a:lnSpc>
                <a:spcPct val="85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endParaRPr lang="zh-CN" altLang="en-US" sz="2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8598" name="文本框 238597"/>
          <p:cNvSpPr txBox="1"/>
          <p:nvPr/>
        </p:nvSpPr>
        <p:spPr>
          <a:xfrm>
            <a:off x="838200" y="5840413"/>
            <a:ext cx="23066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fontAlgn="base" hangingPunct="0"/>
            <a:r>
              <a:rPr lang="zh-CN" altLang="en-US" sz="2400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幼圆" panose="02010509060101010101" pitchFamily="49" charset="-122"/>
                <a:cs typeface="+mn-ea"/>
              </a:rPr>
              <a:t>安全计算环境</a:t>
            </a:r>
            <a:endParaRPr lang="zh-CN" altLang="en-US" sz="2400" strike="noStrike" noProof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64518" name="组合 238598"/>
          <p:cNvGrpSpPr/>
          <p:nvPr/>
        </p:nvGrpSpPr>
        <p:grpSpPr>
          <a:xfrm>
            <a:off x="1081088" y="4403725"/>
            <a:ext cx="1722437" cy="1100138"/>
            <a:chOff x="889" y="2566"/>
            <a:chExt cx="1085" cy="693"/>
          </a:xfrm>
        </p:grpSpPr>
        <p:pic>
          <p:nvPicPr>
            <p:cNvPr id="64519" name="图片 238599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40" y="2784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0" name="图片 238600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89" y="2609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1" name="图片 238601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50" y="2720"/>
              <a:ext cx="312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2" name="图片 238602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69" y="2610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3" name="图片 238603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15" y="2798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4" name="图片 238604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61" y="2566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5" name="图片 238605" descr="Server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92" y="2709"/>
              <a:ext cx="313" cy="46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4526" name="直接连接符 238606"/>
          <p:cNvSpPr/>
          <p:nvPr/>
        </p:nvSpPr>
        <p:spPr>
          <a:xfrm>
            <a:off x="2959100" y="4910138"/>
            <a:ext cx="13017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</p:spPr>
      </p:sp>
      <p:grpSp>
        <p:nvGrpSpPr>
          <p:cNvPr id="64527" name="组合 238607"/>
          <p:cNvGrpSpPr/>
          <p:nvPr/>
        </p:nvGrpSpPr>
        <p:grpSpPr>
          <a:xfrm>
            <a:off x="4071938" y="2357438"/>
            <a:ext cx="1470025" cy="1452562"/>
            <a:chOff x="2389" y="1261"/>
            <a:chExt cx="1142" cy="1129"/>
          </a:xfrm>
        </p:grpSpPr>
        <p:pic>
          <p:nvPicPr>
            <p:cNvPr id="64528" name="图片 238608" descr="Server0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89" y="1261"/>
              <a:ext cx="960" cy="11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29" name="图片 238609" descr="MsSecurityBaseAnalyzer0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2" y="1891"/>
              <a:ext cx="489" cy="47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38611" name="文本框 238610"/>
          <p:cNvSpPr txBox="1"/>
          <p:nvPr/>
        </p:nvSpPr>
        <p:spPr>
          <a:xfrm>
            <a:off x="5335588" y="2724150"/>
            <a:ext cx="23193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fontAlgn="base" hangingPunct="0"/>
            <a:r>
              <a:rPr lang="zh-CN" altLang="en-US" sz="2400" strike="noStrike" noProof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幼圆" panose="02010509060101010101" pitchFamily="49" charset="-122"/>
                <a:cs typeface="+mn-ea"/>
              </a:rPr>
              <a:t>安全管理中心</a:t>
            </a:r>
            <a:endParaRPr lang="zh-CN" altLang="en-US" sz="2400" strike="noStrike" noProof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64531" name="文本框 238611"/>
          <p:cNvSpPr txBox="1"/>
          <p:nvPr/>
        </p:nvSpPr>
        <p:spPr>
          <a:xfrm>
            <a:off x="6135688" y="5792788"/>
            <a:ext cx="2312987" cy="45720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lvl="0" indent="0" algn="ctr">
              <a:spcBef>
                <a:spcPct val="50000"/>
              </a:spcBef>
            </a:pPr>
            <a:r>
              <a:rPr lang="zh-CN" altLang="en-US" sz="2400" dirty="0">
                <a:latin typeface="Arial" panose="020B0604020202020204" pitchFamily="34" charset="0"/>
                <a:ea typeface="幼圆" panose="02010509060101010101" pitchFamily="49" charset="-122"/>
              </a:rPr>
              <a:t>安全通信网络</a:t>
            </a:r>
            <a:endParaRPr lang="zh-CN" altLang="en-US" sz="2400" dirty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grpSp>
        <p:nvGrpSpPr>
          <p:cNvPr id="64532" name="组合 238612"/>
          <p:cNvGrpSpPr/>
          <p:nvPr/>
        </p:nvGrpSpPr>
        <p:grpSpPr>
          <a:xfrm>
            <a:off x="5873750" y="3932238"/>
            <a:ext cx="2654300" cy="1730375"/>
            <a:chOff x="3748" y="2469"/>
            <a:chExt cx="1672" cy="1090"/>
          </a:xfrm>
        </p:grpSpPr>
        <p:pic>
          <p:nvPicPr>
            <p:cNvPr id="64533" name="图片 238613" descr="Tech-Ed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32" y="2954"/>
              <a:ext cx="362" cy="2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4534" name="图片 238614" descr="蓝色互联网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48" y="2469"/>
              <a:ext cx="1672" cy="109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64535" name="组合 238615"/>
            <p:cNvGrpSpPr/>
            <p:nvPr/>
          </p:nvGrpSpPr>
          <p:grpSpPr>
            <a:xfrm>
              <a:off x="4183" y="2623"/>
              <a:ext cx="816" cy="751"/>
              <a:chOff x="2070" y="1435"/>
              <a:chExt cx="2005" cy="1846"/>
            </a:xfrm>
          </p:grpSpPr>
          <p:pic>
            <p:nvPicPr>
              <p:cNvPr id="64536" name="图片 238616" descr="Server0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68" y="1567"/>
                <a:ext cx="537" cy="63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4537" name="图片 238617" descr="Computer_DesktopComputer0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0" y="2028"/>
                <a:ext cx="580" cy="65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4538" name="图片 238618" descr="Computer_DumbTerminal0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22" y="1435"/>
                <a:ext cx="606" cy="63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64539" name="组合 238619"/>
              <p:cNvGrpSpPr/>
              <p:nvPr/>
            </p:nvGrpSpPr>
            <p:grpSpPr>
              <a:xfrm>
                <a:off x="3405" y="2080"/>
                <a:ext cx="670" cy="645"/>
                <a:chOff x="3405" y="2080"/>
                <a:chExt cx="670" cy="645"/>
              </a:xfrm>
            </p:grpSpPr>
            <p:pic>
              <p:nvPicPr>
                <p:cNvPr id="64540" name="图片 238620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05" y="208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41" name="图片 238621" descr="Global0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727" y="2374"/>
                  <a:ext cx="348" cy="35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64542" name="组合 238622"/>
              <p:cNvGrpSpPr/>
              <p:nvPr/>
            </p:nvGrpSpPr>
            <p:grpSpPr>
              <a:xfrm>
                <a:off x="2070" y="2211"/>
                <a:ext cx="603" cy="849"/>
                <a:chOff x="3277" y="2622"/>
                <a:chExt cx="853" cy="1201"/>
              </a:xfrm>
            </p:grpSpPr>
            <p:pic>
              <p:nvPicPr>
                <p:cNvPr id="64543" name="图片 238623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3044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44" name="图片 238624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3190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45" name="图片 238625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277" y="2622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46" name="图片 238626" descr="Server0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593" y="2768"/>
                  <a:ext cx="537" cy="63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grpSp>
            <p:nvGrpSpPr>
              <p:cNvPr id="64547" name="组合 238627"/>
              <p:cNvGrpSpPr/>
              <p:nvPr/>
            </p:nvGrpSpPr>
            <p:grpSpPr>
              <a:xfrm>
                <a:off x="2750" y="2703"/>
                <a:ext cx="751" cy="578"/>
                <a:chOff x="2150" y="2500"/>
                <a:chExt cx="1426" cy="1098"/>
              </a:xfrm>
            </p:grpSpPr>
            <p:pic>
              <p:nvPicPr>
                <p:cNvPr id="64548" name="图片 238628" descr="Database01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513" y="2500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49" name="图片 238629" descr="Database01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000" y="2679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50" name="图片 238630" descr="Database01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150" y="2776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64551" name="图片 238631" descr="Database01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37" y="2955"/>
                  <a:ext cx="576" cy="6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sp>
        <p:nvSpPr>
          <p:cNvPr id="64552" name="直接连接符 238632"/>
          <p:cNvSpPr/>
          <p:nvPr/>
        </p:nvSpPr>
        <p:spPr>
          <a:xfrm>
            <a:off x="4902200" y="4910138"/>
            <a:ext cx="10604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</p:spPr>
      </p:sp>
      <p:sp>
        <p:nvSpPr>
          <p:cNvPr id="64553" name="直接连接符 238633"/>
          <p:cNvSpPr/>
          <p:nvPr/>
        </p:nvSpPr>
        <p:spPr>
          <a:xfrm flipV="1">
            <a:off x="2946400" y="3525838"/>
            <a:ext cx="1136650" cy="596900"/>
          </a:xfrm>
          <a:prstGeom prst="line">
            <a:avLst/>
          </a:prstGeom>
          <a:ln w="38100" cap="flat" cmpd="sng">
            <a:solidFill>
              <a:schemeClr val="tx2"/>
            </a:solidFill>
            <a:prstDash val="solid"/>
            <a:round/>
            <a:headEnd type="stealth" w="lg" len="lg"/>
            <a:tailEnd type="stealth" w="lg" len="lg"/>
          </a:ln>
        </p:spPr>
      </p:sp>
      <p:sp>
        <p:nvSpPr>
          <p:cNvPr id="64554" name="直接连接符 238634"/>
          <p:cNvSpPr/>
          <p:nvPr/>
        </p:nvSpPr>
        <p:spPr>
          <a:xfrm>
            <a:off x="4686300" y="3779838"/>
            <a:ext cx="6350" cy="444500"/>
          </a:xfrm>
          <a:prstGeom prst="line">
            <a:avLst/>
          </a:prstGeom>
          <a:ln w="38100" cap="flat" cmpd="sng">
            <a:solidFill>
              <a:schemeClr val="tx2"/>
            </a:solidFill>
            <a:prstDash val="solid"/>
            <a:round/>
            <a:headEnd type="stealth" w="lg" len="lg"/>
            <a:tailEnd type="stealth" w="lg" len="lg"/>
          </a:ln>
        </p:spPr>
      </p:sp>
      <p:sp>
        <p:nvSpPr>
          <p:cNvPr id="64555" name="直接连接符 238635"/>
          <p:cNvSpPr/>
          <p:nvPr/>
        </p:nvSpPr>
        <p:spPr>
          <a:xfrm>
            <a:off x="5410200" y="3551238"/>
            <a:ext cx="971550" cy="533400"/>
          </a:xfrm>
          <a:prstGeom prst="line">
            <a:avLst/>
          </a:prstGeom>
          <a:ln w="38100" cap="flat" cmpd="sng">
            <a:solidFill>
              <a:schemeClr val="tx2"/>
            </a:solidFill>
            <a:prstDash val="solid"/>
            <a:round/>
            <a:headEnd type="stealth" w="lg" len="lg"/>
            <a:tailEnd type="stealth" w="lg" len="lg"/>
          </a:ln>
        </p:spPr>
      </p:sp>
      <p:sp>
        <p:nvSpPr>
          <p:cNvPr id="64556" name="Rectangle 2"/>
          <p:cNvSpPr/>
          <p:nvPr/>
        </p:nvSpPr>
        <p:spPr>
          <a:xfrm>
            <a:off x="0" y="42863"/>
            <a:ext cx="9144000" cy="862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 algn="l" eaLnBrk="0" hangingPunct="0">
              <a:lnSpc>
                <a:spcPct val="90000"/>
              </a:lnSpc>
            </a:pPr>
            <a:r>
              <a:rPr lang="zh-CN" altLang="en-US" sz="44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0030101010101" pitchFamily="2" charset="-122"/>
                <a:ea typeface="黑体" panose="02010600030101010101" pitchFamily="2" charset="-122"/>
              </a:rPr>
              <a:t> 流程六：等保体系整改建设完成</a:t>
            </a:r>
            <a:endParaRPr lang="zh-CN" altLang="en-US" sz="44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238638" name="直接连接符 238637"/>
          <p:cNvSpPr/>
          <p:nvPr/>
        </p:nvSpPr>
        <p:spPr>
          <a:xfrm flipV="1">
            <a:off x="2087563" y="1600200"/>
            <a:ext cx="227647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38639" name="直接连接符 238638"/>
          <p:cNvSpPr/>
          <p:nvPr/>
        </p:nvSpPr>
        <p:spPr>
          <a:xfrm flipV="1">
            <a:off x="2828925" y="2184400"/>
            <a:ext cx="155257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38640" name="直接连接符 238639"/>
          <p:cNvSpPr/>
          <p:nvPr/>
        </p:nvSpPr>
        <p:spPr>
          <a:xfrm flipV="1">
            <a:off x="6715125" y="1606550"/>
            <a:ext cx="155257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  <p:sp>
        <p:nvSpPr>
          <p:cNvPr id="238641" name="直接连接符 238640"/>
          <p:cNvSpPr/>
          <p:nvPr/>
        </p:nvSpPr>
        <p:spPr>
          <a:xfrm flipV="1">
            <a:off x="935038" y="2190750"/>
            <a:ext cx="1552575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699999">
              <a:srgbClr val="4D0000"/>
            </a:prstShdw>
          </a:effectLst>
        </p:spPr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8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8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8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8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1416983" y="2958604"/>
            <a:ext cx="6697662" cy="744781"/>
            <a:chOff x="1249363" y="4105032"/>
            <a:chExt cx="6697662" cy="744781"/>
          </a:xfrm>
        </p:grpSpPr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3036759" y="4105032"/>
              <a:ext cx="2468880" cy="6788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zh-CN" altLang="en-US" sz="36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endParaRPr kumimoji="1" lang="zh-CN" altLang="en-US" sz="3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5"/>
            <p:cNvSpPr>
              <a:spLocks noChangeShapeType="1"/>
            </p:cNvSpPr>
            <p:nvPr/>
          </p:nvSpPr>
          <p:spPr bwMode="auto">
            <a:xfrm>
              <a:off x="1249363" y="4849813"/>
              <a:ext cx="6697662" cy="0"/>
            </a:xfrm>
            <a:prstGeom prst="line">
              <a:avLst/>
            </a:prstGeom>
            <a:noFill/>
            <a:ln w="57150" cmpd="thinThick">
              <a:solidFill>
                <a:schemeClr val="accent1"/>
              </a:solidFill>
              <a:rou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99592" y="1340768"/>
            <a:ext cx="7215238" cy="4437090"/>
            <a:chOff x="899592" y="1340768"/>
            <a:chExt cx="7215238" cy="4437090"/>
          </a:xfrm>
        </p:grpSpPr>
        <p:pic>
          <p:nvPicPr>
            <p:cNvPr id="10" name="Picture 5" descr="C:\Documents and Settings\鱼不愚\桌面\biz_icon_01.png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899592" y="1340768"/>
              <a:ext cx="7215238" cy="4437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357422" y="2428868"/>
              <a:ext cx="4467860" cy="822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什么是等级保护</a:t>
              </a:r>
              <a:endParaRPr lang="zh-CN" altLang="en-US" sz="4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214546" y="285728"/>
            <a:ext cx="4000500" cy="64135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</a:rPr>
              <a:t>目 录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971600" y="1485290"/>
            <a:ext cx="6912768" cy="685800"/>
            <a:chOff x="971600" y="1268026"/>
            <a:chExt cx="6931224" cy="685800"/>
          </a:xfrm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1500166" y="1357298"/>
              <a:ext cx="6402658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 smtClean="0">
                  <a:solidFill>
                    <a:schemeClr val="accent2"/>
                  </a:solidFill>
                  <a:latin typeface="楷体" panose="02010609060101010101" pitchFamily="49" charset="-122"/>
                  <a:sym typeface="+mn-ea"/>
                </a:rPr>
                <a:t>工作内容</a:t>
              </a:r>
              <a:endPara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sym typeface="+mn-ea"/>
              </a:endParaRPr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971600" y="1268026"/>
              <a:ext cx="701508" cy="685800"/>
            </a:xfrm>
            <a:prstGeom prst="flowChartDecision">
              <a:avLst/>
            </a:prstGeom>
            <a:solidFill>
              <a:schemeClr val="tx2">
                <a:lumMod val="75000"/>
                <a:alpha val="98000"/>
              </a:scheme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楷体" panose="02010609060101010101" pitchFamily="49" charset="-122"/>
                </a:rPr>
                <a:t>1</a:t>
              </a:r>
              <a:endParaRPr lang="en-US" altLang="zh-CN" sz="2400" dirty="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1515716" y="1293798"/>
              <a:ext cx="6282380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71600" y="2493149"/>
            <a:ext cx="6912768" cy="720080"/>
            <a:chOff x="1117600" y="2786058"/>
            <a:chExt cx="6883424" cy="723900"/>
          </a:xfrm>
        </p:grpSpPr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1654737" y="2849558"/>
              <a:ext cx="6346287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>
                  <a:solidFill>
                    <a:schemeClr val="accent2"/>
                  </a:solidFill>
                  <a:latin typeface="楷体" panose="02010609060101010101" pitchFamily="49" charset="-122"/>
                </a:rPr>
                <a:t>等级划分</a:t>
              </a:r>
              <a:endParaRPr lang="zh-CN" altLang="en-US" sz="3200" b="1" dirty="0">
                <a:solidFill>
                  <a:schemeClr val="accent2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1117600" y="2824158"/>
              <a:ext cx="691523" cy="685800"/>
            </a:xfrm>
            <a:prstGeom prst="flowChartDecision">
              <a:avLst/>
            </a:prstGeom>
            <a:solidFill>
              <a:srgbClr val="3374F7">
                <a:alpha val="97647"/>
              </a:srgb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楷体" panose="02010609060101010101" pitchFamily="49" charset="-122"/>
                </a:rPr>
                <a:t>2</a:t>
              </a:r>
              <a:endParaRPr lang="en-US" altLang="zh-CN" sz="240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1670819" y="2786058"/>
              <a:ext cx="6202803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214546" y="285728"/>
            <a:ext cx="4000500" cy="64008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楷体" panose="02010609060101010101" pitchFamily="49" charset="-122"/>
              </a:rPr>
              <a:t>什么是等级保护</a:t>
            </a:r>
            <a:endParaRPr lang="zh-CN" altLang="en-US" sz="3600" b="1" dirty="0">
              <a:solidFill>
                <a:schemeClr val="accent2"/>
              </a:solidFill>
              <a:latin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26409" y="3465701"/>
            <a:ext cx="6811986" cy="723900"/>
            <a:chOff x="1117600" y="2786058"/>
            <a:chExt cx="6883424" cy="723900"/>
          </a:xfrm>
        </p:grpSpPr>
        <p:sp>
          <p:nvSpPr>
            <p:cNvPr id="17" name="AutoShape 8"/>
            <p:cNvSpPr>
              <a:spLocks noChangeArrowheads="1"/>
            </p:cNvSpPr>
            <p:nvPr/>
          </p:nvSpPr>
          <p:spPr bwMode="auto">
            <a:xfrm>
              <a:off x="1654737" y="2849558"/>
              <a:ext cx="6346287" cy="5588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3200" b="1" dirty="0" smtClean="0">
                  <a:solidFill>
                    <a:schemeClr val="accent2"/>
                  </a:solidFill>
                  <a:latin typeface="楷体" panose="02010609060101010101" pitchFamily="49" charset="-122"/>
                  <a:sym typeface="+mn-ea"/>
                </a:rPr>
                <a:t>标准规范</a:t>
              </a:r>
              <a:endPara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1117600" y="2824158"/>
              <a:ext cx="691523" cy="685800"/>
            </a:xfrm>
            <a:prstGeom prst="flowChartDecision">
              <a:avLst/>
            </a:prstGeom>
            <a:solidFill>
              <a:srgbClr val="FF6600">
                <a:alpha val="98000"/>
              </a:srgbClr>
            </a:solidFill>
            <a:ln w="12700">
              <a:solidFill>
                <a:schemeClr val="tx1"/>
              </a:solidFill>
              <a:miter lim="800000"/>
            </a:ln>
            <a:effectLst>
              <a:outerShdw dist="107763" dir="18900000" algn="ctr" rotWithShape="0">
                <a:schemeClr val="tx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zh-CN" sz="2400" dirty="0" smtClean="0">
                  <a:solidFill>
                    <a:schemeClr val="bg1"/>
                  </a:solidFill>
                  <a:latin typeface="楷体" panose="02010609060101010101" pitchFamily="49" charset="-122"/>
                </a:rPr>
                <a:t>3</a:t>
              </a:r>
              <a:endParaRPr lang="en-US" altLang="zh-CN" sz="2400" dirty="0">
                <a:solidFill>
                  <a:schemeClr val="bg1"/>
                </a:solidFill>
                <a:latin typeface="楷体" panose="02010609060101010101" pitchFamily="49" charset="-122"/>
              </a:endParaRPr>
            </a:p>
          </p:txBody>
        </p:sp>
        <p:sp>
          <p:nvSpPr>
            <p:cNvPr id="23" name="AutoShape 10"/>
            <p:cNvSpPr>
              <a:spLocks noChangeArrowheads="1"/>
            </p:cNvSpPr>
            <p:nvPr/>
          </p:nvSpPr>
          <p:spPr bwMode="auto">
            <a:xfrm>
              <a:off x="1670819" y="2786058"/>
              <a:ext cx="6202803" cy="571500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5F5F5F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4350" y="1633220"/>
            <a:ext cx="7086600" cy="2499360"/>
          </a:xfrm>
        </p:spPr>
        <p:txBody>
          <a:bodyPr/>
          <a:p>
            <a:pPr algn="l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幼圆" panose="02010509060101010101" pitchFamily="49" charset="-122"/>
              </a:rPr>
              <a:t>信息安全等级保护工作包括定级、备案、安全建设和整改、信息安全等级测评、信息安全检查五个阶段，作为公安部授权的第三方测评机构，为企事业单位提供免费专业的信息安全等级测评咨询服务</a:t>
            </a:r>
            <a:r>
              <a:rPr lang="zh-CN" altLang="en-US"/>
              <a:t>。</a:t>
            </a:r>
            <a:endParaRPr lang="zh-CN" altLang="en-US"/>
          </a:p>
          <a:p>
            <a:pPr algn="l" fontAlgn="auto">
              <a:lnSpc>
                <a:spcPct val="150000"/>
              </a:lnSpc>
              <a:spcBef>
                <a:spcPts val="0"/>
              </a:spcBef>
            </a:pPr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63854" y="219710"/>
            <a:ext cx="3730924" cy="571500"/>
            <a:chOff x="1289329" y="148567"/>
            <a:chExt cx="1857388" cy="571504"/>
          </a:xfrm>
        </p:grpSpPr>
        <p:grpSp>
          <p:nvGrpSpPr>
            <p:cNvPr id="19" name="组合 41"/>
            <p:cNvGrpSpPr/>
            <p:nvPr/>
          </p:nvGrpSpPr>
          <p:grpSpPr bwMode="auto">
            <a:xfrm>
              <a:off x="1289329" y="148567"/>
              <a:ext cx="1857388" cy="571504"/>
              <a:chOff x="1317386" y="1321361"/>
              <a:chExt cx="1568450" cy="373592"/>
            </a:xfrm>
          </p:grpSpPr>
          <p:sp>
            <p:nvSpPr>
              <p:cNvPr id="20" name="AutoShape 48"/>
              <p:cNvSpPr>
                <a:spLocks noChangeArrowheads="1"/>
              </p:cNvSpPr>
              <p:nvPr/>
            </p:nvSpPr>
            <p:spPr bwMode="gray">
              <a:xfrm>
                <a:off x="1317386" y="1321361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21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22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23" name="Text Box 61"/>
            <p:cNvSpPr txBox="1">
              <a:spLocks noChangeArrowheads="1"/>
            </p:cNvSpPr>
            <p:nvPr/>
          </p:nvSpPr>
          <p:spPr bwMode="gray">
            <a:xfrm>
              <a:off x="1364251" y="192383"/>
              <a:ext cx="1502546" cy="48323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等级保护工作内容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57158" y="214290"/>
            <a:ext cx="1857388" cy="571504"/>
            <a:chOff x="1285852" y="142852"/>
            <a:chExt cx="1857388" cy="571504"/>
          </a:xfrm>
        </p:grpSpPr>
        <p:grpSp>
          <p:nvGrpSpPr>
            <p:cNvPr id="10" name="组合 41"/>
            <p:cNvGrpSpPr/>
            <p:nvPr/>
          </p:nvGrpSpPr>
          <p:grpSpPr bwMode="auto">
            <a:xfrm>
              <a:off x="1285852" y="142852"/>
              <a:ext cx="1857388" cy="571504"/>
              <a:chOff x="1314450" y="1317625"/>
              <a:chExt cx="1568450" cy="373592"/>
            </a:xfrm>
          </p:grpSpPr>
          <p:sp>
            <p:nvSpPr>
              <p:cNvPr id="12" name="AutoShape 48"/>
              <p:cNvSpPr>
                <a:spLocks noChangeArrowheads="1"/>
              </p:cNvSpPr>
              <p:nvPr/>
            </p:nvSpPr>
            <p:spPr bwMode="gray">
              <a:xfrm>
                <a:off x="1314450" y="1317625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13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14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11" name="Text Box 61"/>
            <p:cNvSpPr txBox="1">
              <a:spLocks noChangeArrowheads="1"/>
            </p:cNvSpPr>
            <p:nvPr/>
          </p:nvSpPr>
          <p:spPr bwMode="gray">
            <a:xfrm>
              <a:off x="1285852" y="214290"/>
              <a:ext cx="1714512" cy="48323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等级划分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52780" y="1604010"/>
            <a:ext cx="6799580" cy="334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just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幼圆" panose="02010509060101010101" pitchFamily="49" charset="-122"/>
              </a:rPr>
              <a:t>《信息安全等级保护信息安全等级保护管理办法》规定，国家信息安全等级保护坚持自主定级、自主保护的原则。信息系统的安全保护等级应当根据信息系统在国家安全、经济建设、社会生活中的重要程度，信息系统遭到破坏后对国家安全、社会秩序、公共利益以及公民、法人和其他组织的合法权益的危害程度等因素确定。</a:t>
            </a:r>
            <a:endParaRPr lang="zh-CN" altLang="en-US" sz="2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2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57158" y="214290"/>
            <a:ext cx="1857388" cy="571504"/>
            <a:chOff x="1285852" y="142852"/>
            <a:chExt cx="1857388" cy="571504"/>
          </a:xfrm>
        </p:grpSpPr>
        <p:grpSp>
          <p:nvGrpSpPr>
            <p:cNvPr id="10" name="组合 41"/>
            <p:cNvGrpSpPr/>
            <p:nvPr/>
          </p:nvGrpSpPr>
          <p:grpSpPr bwMode="auto">
            <a:xfrm>
              <a:off x="1285852" y="142852"/>
              <a:ext cx="1857388" cy="571504"/>
              <a:chOff x="1314450" y="1317625"/>
              <a:chExt cx="1568450" cy="373592"/>
            </a:xfrm>
          </p:grpSpPr>
          <p:sp>
            <p:nvSpPr>
              <p:cNvPr id="12" name="AutoShape 48"/>
              <p:cNvSpPr>
                <a:spLocks noChangeArrowheads="1"/>
              </p:cNvSpPr>
              <p:nvPr/>
            </p:nvSpPr>
            <p:spPr bwMode="gray">
              <a:xfrm>
                <a:off x="1314450" y="1317625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13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14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11" name="Text Box 61"/>
            <p:cNvSpPr txBox="1">
              <a:spLocks noChangeArrowheads="1"/>
            </p:cNvSpPr>
            <p:nvPr/>
          </p:nvSpPr>
          <p:spPr bwMode="gray">
            <a:xfrm>
              <a:off x="1285852" y="214290"/>
              <a:ext cx="1714512" cy="48323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等级划分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361" name="图片 24576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341438"/>
            <a:ext cx="8280400" cy="4832350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5" name="Group 4"/>
          <p:cNvGrpSpPr/>
          <p:nvPr/>
        </p:nvGrpSpPr>
        <p:grpSpPr>
          <a:xfrm>
            <a:off x="578485" y="1354455"/>
            <a:ext cx="206375" cy="207963"/>
            <a:chOff x="590" y="1015"/>
            <a:chExt cx="696" cy="698"/>
          </a:xfrm>
        </p:grpSpPr>
        <p:sp>
          <p:nvSpPr>
            <p:cNvPr id="21506" name="Oval 5"/>
            <p:cNvSpPr/>
            <p:nvPr/>
          </p:nvSpPr>
          <p:spPr>
            <a:xfrm>
              <a:off x="590" y="1015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5E762F"/>
                </a:gs>
                <a:gs pos="100000">
                  <a:srgbClr val="CCFF66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07" name="Oval 6"/>
            <p:cNvSpPr/>
            <p:nvPr/>
          </p:nvSpPr>
          <p:spPr>
            <a:xfrm>
              <a:off x="598" y="1024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alpha val="0"/>
                  </a:srgbClr>
                </a:gs>
                <a:gs pos="100000">
                  <a:srgbClr val="EDFFCA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08" name="Oval 7"/>
            <p:cNvSpPr/>
            <p:nvPr/>
          </p:nvSpPr>
          <p:spPr>
            <a:xfrm>
              <a:off x="615" y="1046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A2CA51"/>
                </a:gs>
                <a:gs pos="100000">
                  <a:srgbClr val="CCFF66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09" name="Oval 8"/>
            <p:cNvSpPr/>
            <p:nvPr/>
          </p:nvSpPr>
          <p:spPr>
            <a:xfrm>
              <a:off x="651" y="1026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66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grpSp>
        <p:nvGrpSpPr>
          <p:cNvPr id="21510" name="Group 24"/>
          <p:cNvGrpSpPr/>
          <p:nvPr/>
        </p:nvGrpSpPr>
        <p:grpSpPr>
          <a:xfrm>
            <a:off x="397510" y="3977005"/>
            <a:ext cx="3084513" cy="776288"/>
            <a:chOff x="4008" y="3385"/>
            <a:chExt cx="1407" cy="1410"/>
          </a:xfrm>
        </p:grpSpPr>
        <p:sp>
          <p:nvSpPr>
            <p:cNvPr id="21511" name="Oval 25"/>
            <p:cNvSpPr/>
            <p:nvPr/>
          </p:nvSpPr>
          <p:spPr>
            <a:xfrm>
              <a:off x="4008" y="3385"/>
              <a:ext cx="1407" cy="1410"/>
            </a:xfrm>
            <a:prstGeom prst="ellipse">
              <a:avLst/>
            </a:prstGeom>
            <a:gradFill rotWithShape="1">
              <a:gsLst>
                <a:gs pos="0">
                  <a:srgbClr val="761800"/>
                </a:gs>
                <a:gs pos="100000">
                  <a:srgbClr val="FF330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2" name="Oval 26"/>
            <p:cNvSpPr/>
            <p:nvPr/>
          </p:nvSpPr>
          <p:spPr>
            <a:xfrm>
              <a:off x="4025" y="3393"/>
              <a:ext cx="1375" cy="1374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alpha val="0"/>
                  </a:srgbClr>
                </a:gs>
                <a:gs pos="100000">
                  <a:srgbClr val="FFB8A6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3" name="Oval 27"/>
            <p:cNvSpPr/>
            <p:nvPr/>
          </p:nvSpPr>
          <p:spPr>
            <a:xfrm>
              <a:off x="4058" y="3406"/>
              <a:ext cx="1308" cy="1285"/>
            </a:xfrm>
            <a:prstGeom prst="ellipse">
              <a:avLst/>
            </a:prstGeom>
            <a:gradFill rotWithShape="1">
              <a:gsLst>
                <a:gs pos="0">
                  <a:srgbClr val="CA2800"/>
                </a:gs>
                <a:gs pos="100000">
                  <a:srgbClr val="FF3300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4" name="Oval 28"/>
            <p:cNvSpPr/>
            <p:nvPr/>
          </p:nvSpPr>
          <p:spPr>
            <a:xfrm>
              <a:off x="4130" y="3443"/>
              <a:ext cx="1164" cy="104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3300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grpSp>
        <p:nvGrpSpPr>
          <p:cNvPr id="21515" name="Group 19"/>
          <p:cNvGrpSpPr/>
          <p:nvPr/>
        </p:nvGrpSpPr>
        <p:grpSpPr>
          <a:xfrm>
            <a:off x="397510" y="1038543"/>
            <a:ext cx="3087688" cy="679450"/>
            <a:chOff x="869" y="971"/>
            <a:chExt cx="696" cy="698"/>
          </a:xfrm>
        </p:grpSpPr>
        <p:sp>
          <p:nvSpPr>
            <p:cNvPr id="21516" name="Oval 20"/>
            <p:cNvSpPr/>
            <p:nvPr/>
          </p:nvSpPr>
          <p:spPr>
            <a:xfrm>
              <a:off x="869" y="971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2F2F76"/>
                </a:gs>
                <a:gs pos="100000">
                  <a:srgbClr val="6666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7" name="Oval 21"/>
            <p:cNvSpPr/>
            <p:nvPr/>
          </p:nvSpPr>
          <p:spPr>
            <a:xfrm>
              <a:off x="878" y="980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0"/>
                  </a:srgbClr>
                </a:gs>
                <a:gs pos="100000">
                  <a:srgbClr val="CACA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8" name="Oval 22"/>
            <p:cNvSpPr/>
            <p:nvPr/>
          </p:nvSpPr>
          <p:spPr>
            <a:xfrm>
              <a:off x="894" y="1002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5151CA"/>
                </a:gs>
                <a:gs pos="100000">
                  <a:srgbClr val="6666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19" name="Oval 23"/>
            <p:cNvSpPr/>
            <p:nvPr/>
          </p:nvSpPr>
          <p:spPr>
            <a:xfrm>
              <a:off x="930" y="981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66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1520" name="矩形 29"/>
          <p:cNvSpPr/>
          <p:nvPr/>
        </p:nvSpPr>
        <p:spPr>
          <a:xfrm>
            <a:off x="829310" y="1183005"/>
            <a:ext cx="2271713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第一级 自主安全保护</a:t>
            </a:r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grpSp>
        <p:nvGrpSpPr>
          <p:cNvPr id="21521" name="Group 14"/>
          <p:cNvGrpSpPr/>
          <p:nvPr/>
        </p:nvGrpSpPr>
        <p:grpSpPr>
          <a:xfrm>
            <a:off x="365760" y="1884680"/>
            <a:ext cx="3179763" cy="798513"/>
            <a:chOff x="823" y="740"/>
            <a:chExt cx="696" cy="698"/>
          </a:xfrm>
        </p:grpSpPr>
        <p:sp>
          <p:nvSpPr>
            <p:cNvPr id="21522" name="Oval 15"/>
            <p:cNvSpPr/>
            <p:nvPr/>
          </p:nvSpPr>
          <p:spPr>
            <a:xfrm>
              <a:off x="823" y="740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76185E"/>
                </a:gs>
                <a:gs pos="100000">
                  <a:srgbClr val="FF33C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23" name="Oval 16"/>
            <p:cNvSpPr/>
            <p:nvPr/>
          </p:nvSpPr>
          <p:spPr>
            <a:xfrm>
              <a:off x="831" y="749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FF33CC">
                    <a:alpha val="0"/>
                  </a:srgbClr>
                </a:gs>
                <a:gs pos="100000">
                  <a:srgbClr val="FFB8ED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24" name="Oval 17"/>
            <p:cNvSpPr/>
            <p:nvPr/>
          </p:nvSpPr>
          <p:spPr>
            <a:xfrm>
              <a:off x="848" y="770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CA28A2"/>
                </a:gs>
                <a:gs pos="100000">
                  <a:srgbClr val="FF33CC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25" name="Oval 18"/>
            <p:cNvSpPr/>
            <p:nvPr/>
          </p:nvSpPr>
          <p:spPr>
            <a:xfrm>
              <a:off x="884" y="754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33CC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1526" name="矩形 31"/>
          <p:cNvSpPr/>
          <p:nvPr/>
        </p:nvSpPr>
        <p:spPr>
          <a:xfrm>
            <a:off x="829310" y="2113280"/>
            <a:ext cx="2281238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第二级 审计安全保护</a:t>
            </a:r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grpSp>
        <p:nvGrpSpPr>
          <p:cNvPr id="21527" name="Group 9"/>
          <p:cNvGrpSpPr/>
          <p:nvPr/>
        </p:nvGrpSpPr>
        <p:grpSpPr>
          <a:xfrm>
            <a:off x="397510" y="2914968"/>
            <a:ext cx="3141663" cy="784225"/>
            <a:chOff x="166" y="1752"/>
            <a:chExt cx="696" cy="698"/>
          </a:xfrm>
        </p:grpSpPr>
        <p:sp>
          <p:nvSpPr>
            <p:cNvPr id="21528" name="Oval 10"/>
            <p:cNvSpPr/>
            <p:nvPr/>
          </p:nvSpPr>
          <p:spPr>
            <a:xfrm>
              <a:off x="166" y="1752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004776"/>
                </a:gs>
                <a:gs pos="100000">
                  <a:srgbClr val="0099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29" name="Oval 11"/>
            <p:cNvSpPr/>
            <p:nvPr/>
          </p:nvSpPr>
          <p:spPr>
            <a:xfrm>
              <a:off x="174" y="1761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0099FF">
                    <a:alpha val="0"/>
                  </a:srgbClr>
                </a:gs>
                <a:gs pos="100000">
                  <a:srgbClr val="A6DBF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30" name="Oval 12"/>
            <p:cNvSpPr/>
            <p:nvPr/>
          </p:nvSpPr>
          <p:spPr>
            <a:xfrm>
              <a:off x="191" y="1783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0079CA"/>
                </a:gs>
                <a:gs pos="100000">
                  <a:srgbClr val="0099FF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31" name="Oval 13"/>
            <p:cNvSpPr/>
            <p:nvPr/>
          </p:nvSpPr>
          <p:spPr>
            <a:xfrm>
              <a:off x="227" y="1762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99FF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1532" name="矩形 32"/>
          <p:cNvSpPr/>
          <p:nvPr/>
        </p:nvSpPr>
        <p:spPr>
          <a:xfrm>
            <a:off x="829310" y="3127693"/>
            <a:ext cx="2271713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第三级 强制安全保护</a:t>
            </a:r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21533" name="矩形 35"/>
          <p:cNvSpPr/>
          <p:nvPr/>
        </p:nvSpPr>
        <p:spPr>
          <a:xfrm>
            <a:off x="973773" y="4200843"/>
            <a:ext cx="20574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algn="ctr"/>
            <a:r>
              <a: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第四级 结构化保护</a:t>
            </a:r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grpSp>
        <p:nvGrpSpPr>
          <p:cNvPr id="21534" name="Group 4"/>
          <p:cNvGrpSpPr/>
          <p:nvPr/>
        </p:nvGrpSpPr>
        <p:grpSpPr>
          <a:xfrm>
            <a:off x="397510" y="5113655"/>
            <a:ext cx="3097213" cy="744538"/>
            <a:chOff x="590" y="1015"/>
            <a:chExt cx="696" cy="698"/>
          </a:xfrm>
        </p:grpSpPr>
        <p:sp>
          <p:nvSpPr>
            <p:cNvPr id="21535" name="Oval 5"/>
            <p:cNvSpPr/>
            <p:nvPr/>
          </p:nvSpPr>
          <p:spPr>
            <a:xfrm>
              <a:off x="590" y="1015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5E762F"/>
                </a:gs>
                <a:gs pos="100000">
                  <a:srgbClr val="CCFF66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36" name="Oval 6"/>
            <p:cNvSpPr/>
            <p:nvPr/>
          </p:nvSpPr>
          <p:spPr>
            <a:xfrm>
              <a:off x="598" y="1024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CCFF66">
                    <a:alpha val="0"/>
                  </a:srgbClr>
                </a:gs>
                <a:gs pos="100000">
                  <a:srgbClr val="EDFFCA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37" name="Oval 7"/>
            <p:cNvSpPr/>
            <p:nvPr/>
          </p:nvSpPr>
          <p:spPr>
            <a:xfrm>
              <a:off x="615" y="1046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A2CA51"/>
                </a:gs>
                <a:gs pos="100000">
                  <a:srgbClr val="CCFF66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21538" name="Oval 8"/>
            <p:cNvSpPr/>
            <p:nvPr/>
          </p:nvSpPr>
          <p:spPr>
            <a:xfrm>
              <a:off x="651" y="1026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66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indent="0" algn="ctr"/>
              <a:endParaRPr lang="zh-CN" altLang="en-US" dirty="0">
                <a:latin typeface="Arial" panose="020B0604020202020204" pitchFamily="34" charset="0"/>
                <a:ea typeface="Dotum" panose="020B0600000101010101" pitchFamily="34" charset="-127"/>
              </a:endParaRPr>
            </a:p>
          </p:txBody>
        </p:sp>
      </p:grpSp>
      <p:sp>
        <p:nvSpPr>
          <p:cNvPr id="21539" name="矩形 61"/>
          <p:cNvSpPr/>
          <p:nvPr/>
        </p:nvSpPr>
        <p:spPr>
          <a:xfrm>
            <a:off x="613410" y="5288280"/>
            <a:ext cx="2663825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algn="ctr"/>
            <a:r>
              <a:rPr lang="zh-CN" altLang="en-US" dirty="0">
                <a:solidFill>
                  <a:schemeClr val="tx2"/>
                </a:solidFill>
                <a:latin typeface="Arial" panose="020B0604020202020204" pitchFamily="34" charset="0"/>
                <a:ea typeface="Dotum" panose="020B0600000101010101" pitchFamily="34" charset="-127"/>
              </a:rPr>
              <a:t>第五级 访问验证保护级</a:t>
            </a:r>
            <a:endParaRPr lang="zh-CN" altLang="en-US" dirty="0">
              <a:solidFill>
                <a:schemeClr val="tx2"/>
              </a:solidFill>
              <a:latin typeface="Arial" panose="020B0604020202020204" pitchFamily="34" charset="0"/>
              <a:ea typeface="Dotum" panose="020B0600000101010101" pitchFamily="34" charset="-127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3682365" y="1038860"/>
            <a:ext cx="5205095" cy="64897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应能够防护系统免受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来自个人的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、拥有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很少资源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的威胁源发起的恶意攻击、一般的自然灾难、以及其他相当危害程度的威胁所造成的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关键资源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损害，在系统遭到损害后，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能够恢复部分功能</a:t>
            </a:r>
            <a:r>
              <a:rPr kumimoji="0" lang="zh-CN" alt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。</a:t>
            </a: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otum" panose="020B0600000101010101" pitchFamily="34" charset="-127"/>
              <a:cs typeface="+mn-cs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3698240" y="1820545"/>
            <a:ext cx="5117465" cy="952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应能够防护系统免受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来自外部小型组织的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、拥有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少量资源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的威胁源发起的恶意攻击、一般的自然灾难、以及其他相当危害程度的威胁所造成的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重要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资源损害，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能够发现重要的安全漏洞和安全事件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，在系统遭到损害后，能够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在一段时间内恢复部分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功能。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矩形 65"/>
          <p:cNvSpPr/>
          <p:nvPr/>
        </p:nvSpPr>
        <p:spPr bwMode="auto">
          <a:xfrm>
            <a:off x="3698240" y="2823210"/>
            <a:ext cx="5117465" cy="952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应能够在统一安全策略下防护系统免受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来自外部有组织的团体、拥有较为丰富资源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的威胁源发起的恶意攻击、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较为严重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的自然灾难、以及其他相当危害程度的威胁所造成的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主要资源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损害，能够发现安全漏洞和安全事件，在系统遭到损害后，能够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较快恢复绝大部分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功能。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98240" y="3908425"/>
            <a:ext cx="5189220" cy="952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应能够在统一安全策略下防护系统免受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来自国家级别的、敌对组织的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、拥有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丰富资源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的威胁源发起的恶意攻击、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严重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的自然灾难、以及其他相当危害程度的威胁所造成的资源损害，能够发现安全漏洞和安全事件，在系统遭到损害后，能够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迅速恢复所有功能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85223" y="5121593"/>
            <a:ext cx="1765300" cy="952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Dotum" panose="020B0600000101010101" pitchFamily="34" charset="-127"/>
                <a:cs typeface="+mn-cs"/>
              </a:rPr>
              <a:t>略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Dotum" panose="020B0600000101010101" pitchFamily="34" charset="-127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64" grpId="0" bldLvl="0" animBg="1"/>
      <p:bldP spid="66" grpId="0" bldLvl="0" animBg="1"/>
      <p:bldP spid="4" grpId="0" bldLvl="0" animBg="1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4350" y="1045210"/>
            <a:ext cx="7086600" cy="2499360"/>
          </a:xfrm>
        </p:spPr>
        <p:txBody>
          <a:bodyPr/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计算机信息系统安全等级保护划分准则 (GB 17859-1999) (基础类标准)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信息系统安全等级保护实施指南 (GB/T 25058-2010) (基础类标准)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信息系统安全保护等级定级指南 (GB/T 22240-2008) (应用类定级标准)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信息系统安全等级保护基本要求 (GB/T 22239-2008) (应用类建设标准)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信息系统通用安全技术要求 (GB/T 20271-2006) (应用类建设标准)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信息系统等级保护安全设计技术要求 (GB/T 25070-2010) (应用类建设）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信息系统安全等级保护测评要求 (GB/T 28448-2012)(应用类测评标准)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信息系统安全等级保护测评过程指南 (GB/T 28449-2012)(应用类测评）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信息系统安全管理要求 (GB/T 20269-2006) (应用类管理标准)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r>
              <a:rPr lang="zh-CN" altLang="en-US" sz="1800"/>
              <a:t>信息系统安全工程管理要求 (GB/T 20282-2006) (应用类管理标准)</a:t>
            </a:r>
            <a:endParaRPr lang="zh-CN" altLang="en-US" sz="1800"/>
          </a:p>
          <a:p>
            <a:pPr algn="l" fontAlgn="auto">
              <a:lnSpc>
                <a:spcPts val="2160"/>
              </a:lnSpc>
              <a:spcBef>
                <a:spcPts val="0"/>
              </a:spcBef>
            </a:pPr>
            <a:endParaRPr lang="zh-CN" altLang="en-US" sz="1800"/>
          </a:p>
        </p:txBody>
      </p:sp>
      <p:grpSp>
        <p:nvGrpSpPr>
          <p:cNvPr id="18" name="组合 17"/>
          <p:cNvGrpSpPr/>
          <p:nvPr/>
        </p:nvGrpSpPr>
        <p:grpSpPr>
          <a:xfrm>
            <a:off x="363854" y="219710"/>
            <a:ext cx="3730924" cy="571500"/>
            <a:chOff x="1289329" y="148567"/>
            <a:chExt cx="1857388" cy="571504"/>
          </a:xfrm>
        </p:grpSpPr>
        <p:grpSp>
          <p:nvGrpSpPr>
            <p:cNvPr id="19" name="组合 41"/>
            <p:cNvGrpSpPr/>
            <p:nvPr/>
          </p:nvGrpSpPr>
          <p:grpSpPr bwMode="auto">
            <a:xfrm>
              <a:off x="1289329" y="148567"/>
              <a:ext cx="1857388" cy="571504"/>
              <a:chOff x="1317386" y="1321361"/>
              <a:chExt cx="1568450" cy="373592"/>
            </a:xfrm>
          </p:grpSpPr>
          <p:sp>
            <p:nvSpPr>
              <p:cNvPr id="20" name="AutoShape 48"/>
              <p:cNvSpPr>
                <a:spLocks noChangeArrowheads="1"/>
              </p:cNvSpPr>
              <p:nvPr/>
            </p:nvSpPr>
            <p:spPr bwMode="gray">
              <a:xfrm>
                <a:off x="1317386" y="1321361"/>
                <a:ext cx="1568450" cy="373592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rgbClr val="4E91D4"/>
                  </a:gs>
                  <a:gs pos="100000">
                    <a:srgbClr val="3477A4"/>
                  </a:gs>
                </a:gsLst>
                <a:lin ang="27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21" name="AutoShape 50"/>
              <p:cNvSpPr>
                <a:spLocks noChangeArrowheads="1"/>
              </p:cNvSpPr>
              <p:nvPr/>
            </p:nvSpPr>
            <p:spPr bwMode="gray">
              <a:xfrm>
                <a:off x="1351273" y="1588479"/>
                <a:ext cx="1500557" cy="9277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CA1E6">
                      <a:alpha val="0"/>
                    </a:srgbClr>
                  </a:gs>
                  <a:gs pos="100000">
                    <a:srgbClr val="9BCFF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  <p:sp>
            <p:nvSpPr>
              <p:cNvPr id="22" name="AutoShape 51"/>
              <p:cNvSpPr>
                <a:spLocks noChangeArrowheads="1"/>
              </p:cNvSpPr>
              <p:nvPr/>
            </p:nvSpPr>
            <p:spPr bwMode="gray">
              <a:xfrm>
                <a:off x="1351273" y="1321568"/>
                <a:ext cx="1500557" cy="9256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EE0F7"/>
                  </a:gs>
                  <a:gs pos="100000">
                    <a:srgbClr val="3CA1E6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p>
                <a:pPr algn="r">
                  <a:spcBef>
                    <a:spcPct val="50000"/>
                  </a:spcBef>
                </a:pPr>
                <a:endParaRPr kumimoji="1" lang="zh-CN" altLang="zh-CN" sz="2600">
                  <a:latin typeface="Times New Roman" panose="02020603050405020304" pitchFamily="18" charset="0"/>
                  <a:ea typeface="华文新魏" panose="02010800040101010101" pitchFamily="2" charset="-122"/>
                </a:endParaRPr>
              </a:p>
            </p:txBody>
          </p:sp>
        </p:grpSp>
        <p:sp>
          <p:nvSpPr>
            <p:cNvPr id="23" name="Text Box 61"/>
            <p:cNvSpPr txBox="1">
              <a:spLocks noChangeArrowheads="1"/>
            </p:cNvSpPr>
            <p:nvPr/>
          </p:nvSpPr>
          <p:spPr bwMode="gray">
            <a:xfrm>
              <a:off x="1364251" y="192383"/>
              <a:ext cx="1502546" cy="48323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p>
              <a:pPr algn="r">
                <a:spcBef>
                  <a:spcPct val="50000"/>
                </a:spcBef>
                <a:defRPr/>
              </a:pPr>
              <a:r>
                <a:rPr kumimoji="1" lang="zh-CN" altLang="en-US" sz="2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104F7A">
                      <a:alpha val="83000"/>
                    </a:srgbClr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等级保护标准规范</a:t>
              </a:r>
              <a:endParaRPr kumimoji="1" lang="zh-CN" altLang="en-US" sz="2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104F7A">
                    <a:alpha val="83000"/>
                  </a:srgb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t">
        <a:spAutoFit/>
      </a:bodyPr>
      <a:lstStyle>
        <a:defPPr marL="0" marR="0" lvl="0" indent="0" algn="just" defTabSz="914400" rtl="0" eaLnBrk="1" fontAlgn="base" latinLnBrk="0" hangingPunct="1">
          <a:lnSpc>
            <a:spcPts val="32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lang="zh-CN" altLang="en-US" sz="2400" b="1">
            <a:solidFill>
              <a:schemeClr val="accent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2955</Words>
  <Application>WPS 演示</Application>
  <PresentationFormat>全屏显示(4:3)</PresentationFormat>
  <Paragraphs>453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Arial</vt:lpstr>
      <vt:lpstr>宋体</vt:lpstr>
      <vt:lpstr>Wingdings</vt:lpstr>
      <vt:lpstr>楷体</vt:lpstr>
      <vt:lpstr>幼圆</vt:lpstr>
      <vt:lpstr>Times New Roman</vt:lpstr>
      <vt:lpstr>华文新魏</vt:lpstr>
      <vt:lpstr>微软雅黑</vt:lpstr>
      <vt:lpstr>Dotum</vt:lpstr>
      <vt:lpstr>Calibri</vt:lpstr>
      <vt:lpstr>黑体</vt:lpstr>
      <vt:lpstr>隶书</vt:lpstr>
      <vt:lpstr>Franklin Gothic Medium</vt:lpstr>
      <vt:lpstr>楷体_GB2312</vt:lpstr>
      <vt:lpstr>Segoe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lixiang</dc:creator>
  <cp:lastModifiedBy>Administrator</cp:lastModifiedBy>
  <cp:revision>182</cp:revision>
  <dcterms:created xsi:type="dcterms:W3CDTF">2011-11-15T02:24:00Z</dcterms:created>
  <dcterms:modified xsi:type="dcterms:W3CDTF">2017-04-08T01:51:47Z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